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4270" r:id="rId3"/>
    <p:sldId id="4265" r:id="rId4"/>
    <p:sldId id="4181" r:id="rId5"/>
    <p:sldId id="4260" r:id="rId6"/>
    <p:sldId id="4277" r:id="rId7"/>
    <p:sldId id="4249" r:id="rId8"/>
    <p:sldId id="4268" r:id="rId9"/>
    <p:sldId id="4259" r:id="rId10"/>
    <p:sldId id="4271" r:id="rId11"/>
    <p:sldId id="4272" r:id="rId12"/>
    <p:sldId id="4273" r:id="rId13"/>
    <p:sldId id="4274" r:id="rId14"/>
    <p:sldId id="4275" r:id="rId15"/>
    <p:sldId id="4276" r:id="rId16"/>
    <p:sldId id="4278" r:id="rId17"/>
  </p:sldIdLst>
  <p:sldSz cx="9144000" cy="6858000" type="screen4x3"/>
  <p:notesSz cx="6797675" cy="9926638"/>
  <p:embeddedFontLst>
    <p:embeddedFont>
      <p:font typeface="나눔고딕" panose="020D0604000000000000" pitchFamily="50" charset="-127"/>
      <p:regular r:id="rId20"/>
      <p:bold r:id="rId21"/>
    </p:embeddedFont>
    <p:embeddedFont>
      <p:font typeface="나눔스퀘어" panose="020B0600000101010101" pitchFamily="50" charset="-127"/>
      <p:regular r:id="rId22"/>
    </p:embeddedFont>
    <p:embeddedFont>
      <p:font typeface="나눔스퀘어 ExtraBold" panose="020B0600000101010101" pitchFamily="50" charset="-127"/>
      <p:bold r:id="rId23"/>
    </p:embeddedFont>
    <p:embeddedFont>
      <p:font typeface="나눔스퀘어 Light" panose="020B0600000101010101" pitchFamily="50" charset="-127"/>
      <p:regular r:id="rId24"/>
    </p:embeddedFont>
    <p:embeddedFont>
      <p:font typeface="맑은 고딕" panose="020B0503020000020004" pitchFamily="50" charset="-127"/>
      <p:regular r:id="rId25"/>
      <p:bold r:id="rId26"/>
    </p:embeddedFont>
    <p:embeddedFont>
      <p:font typeface="Segoe UI" panose="020B0502040204020203" pitchFamily="34" charset="0"/>
      <p:regular r:id="rId27"/>
      <p:bold r:id="rId28"/>
      <p:italic r:id="rId29"/>
      <p:boldItalic r:id="rId30"/>
    </p:embeddedFont>
  </p:embeddedFontLst>
  <p:custDataLst>
    <p:tags r:id="rId31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12D8FB63-1AEA-4547-972F-91D8BCB3AE99}">
          <p14:sldIdLst>
            <p14:sldId id="258"/>
            <p14:sldId id="4270"/>
            <p14:sldId id="4265"/>
            <p14:sldId id="4181"/>
            <p14:sldId id="4260"/>
            <p14:sldId id="4277"/>
            <p14:sldId id="4249"/>
            <p14:sldId id="4268"/>
            <p14:sldId id="4259"/>
            <p14:sldId id="4271"/>
            <p14:sldId id="4272"/>
            <p14:sldId id="4273"/>
            <p14:sldId id="4274"/>
            <p14:sldId id="4275"/>
            <p14:sldId id="4276"/>
            <p14:sldId id="4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orient="horz" pos="4088" userDrawn="1">
          <p15:clr>
            <a:srgbClr val="A4A3A4"/>
          </p15:clr>
        </p15:guide>
        <p15:guide id="31" pos="2880" userDrawn="1">
          <p15:clr>
            <a:srgbClr val="A4A3A4"/>
          </p15:clr>
        </p15:guide>
        <p15:guide id="44" pos="5420" userDrawn="1">
          <p15:clr>
            <a:srgbClr val="A4A3A4"/>
          </p15:clr>
        </p15:guide>
        <p15:guide id="45" pos="385" userDrawn="1">
          <p15:clr>
            <a:srgbClr val="A4A3A4"/>
          </p15:clr>
        </p15:guide>
        <p15:guide id="54" orient="horz" pos="1298" userDrawn="1">
          <p15:clr>
            <a:srgbClr val="A4A3A4"/>
          </p15:clr>
        </p15:guide>
        <p15:guide id="56" orient="horz" pos="890" userDrawn="1">
          <p15:clr>
            <a:srgbClr val="A4A3A4"/>
          </p15:clr>
        </p15:guide>
        <p15:guide id="60" orient="horz" pos="2137" userDrawn="1">
          <p15:clr>
            <a:srgbClr val="A4A3A4"/>
          </p15:clr>
        </p15:guide>
        <p15:guide id="63" orient="horz" pos="1094">
          <p15:clr>
            <a:srgbClr val="A4A3A4"/>
          </p15:clr>
        </p15:guide>
        <p15:guide id="64" pos="249" userDrawn="1">
          <p15:clr>
            <a:srgbClr val="A4A3A4"/>
          </p15:clr>
        </p15:guide>
        <p15:guide id="65" pos="3061" userDrawn="1">
          <p15:clr>
            <a:srgbClr val="A4A3A4"/>
          </p15:clr>
        </p15:guide>
        <p15:guide id="66" pos="2699">
          <p15:clr>
            <a:srgbClr val="A4A3A4"/>
          </p15:clr>
        </p15:guide>
        <p15:guide id="67" pos="5511">
          <p15:clr>
            <a:srgbClr val="A4A3A4"/>
          </p15:clr>
        </p15:guide>
        <p15:guide id="69" pos="1565" userDrawn="1">
          <p15:clr>
            <a:srgbClr val="A4A3A4"/>
          </p15:clr>
        </p15:guide>
        <p15:guide id="70" pos="4377" userDrawn="1">
          <p15:clr>
            <a:srgbClr val="A4A3A4"/>
          </p15:clr>
        </p15:guide>
        <p15:guide id="71" orient="horz" pos="123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윤정" initials="허윤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90C7"/>
    <a:srgbClr val="9AC1E2"/>
    <a:srgbClr val="45BEDB"/>
    <a:srgbClr val="11468E"/>
    <a:srgbClr val="DCE6F2"/>
    <a:srgbClr val="FF0000"/>
    <a:srgbClr val="EAF6FD"/>
    <a:srgbClr val="194574"/>
    <a:srgbClr val="F7EAE9"/>
    <a:srgbClr val="009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64" autoAdjust="0"/>
    <p:restoredTop sz="96370" autoAdjust="0"/>
  </p:normalViewPr>
  <p:slideViewPr>
    <p:cSldViewPr showGuides="1">
      <p:cViewPr varScale="1">
        <p:scale>
          <a:sx n="119" d="100"/>
          <a:sy n="119" d="100"/>
        </p:scale>
        <p:origin x="1788" y="102"/>
      </p:cViewPr>
      <p:guideLst>
        <p:guide orient="horz" pos="731"/>
        <p:guide orient="horz" pos="4088"/>
        <p:guide pos="2880"/>
        <p:guide pos="5420"/>
        <p:guide pos="385"/>
        <p:guide orient="horz" pos="1298"/>
        <p:guide orient="horz" pos="890"/>
        <p:guide orient="horz" pos="2137"/>
        <p:guide orient="horz" pos="1094"/>
        <p:guide pos="249"/>
        <p:guide pos="3061"/>
        <p:guide pos="2699"/>
        <p:guide pos="5511"/>
        <p:guide pos="1565"/>
        <p:guide pos="4377"/>
        <p:guide orient="horz" pos="123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54" y="-102"/>
      </p:cViewPr>
      <p:guideLst>
        <p:guide orient="horz" pos="3126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9AC1E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</c:v>
                </c:pt>
                <c:pt idx="1">
                  <c:v>44</c:v>
                </c:pt>
                <c:pt idx="2">
                  <c:v>148</c:v>
                </c:pt>
                <c:pt idx="3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AD-4E70-A956-C73253170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001472"/>
        <c:axId val="33702464"/>
      </c:barChart>
      <c:catAx>
        <c:axId val="13700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702464"/>
        <c:crosses val="autoZero"/>
        <c:auto val="0"/>
        <c:lblAlgn val="ctr"/>
        <c:lblOffset val="100"/>
        <c:noMultiLvlLbl val="0"/>
      </c:catAx>
      <c:valAx>
        <c:axId val="33702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7001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 smtId="4294967295"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solidFill>
                <a:srgbClr val="2690C7"/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C97-4697-AC3D-39EE943D3175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C97-4697-AC3D-39EE943D3175}"/>
              </c:ext>
            </c:extLst>
          </c:dPt>
          <c:cat>
            <c:strRef>
              <c:f>Sheet1!$A$2:$A$3</c:f>
              <c:strCache>
                <c:ptCount val="2"/>
                <c:pt idx="0">
                  <c:v>E-Mail</c:v>
                </c:pt>
                <c:pt idx="1">
                  <c:v>기타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0.91</c:v>
                </c:pt>
                <c:pt idx="1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97-4697-AC3D-39EE943D3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 smtId="4294967295">
          <a:latin typeface="나눔스퀘어" panose="020B0600000101010101" pitchFamily="50" charset="-127"/>
          <a:ea typeface="나눔스퀘어" panose="020B0600000101010101" pitchFamily="50" charset="-127"/>
        </a:defRPr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039094865322113E-2"/>
          <c:y val="9.5504581928253174E-2"/>
          <c:w val="0.86592179536819458"/>
          <c:h val="0.691563248634338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2690C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961-43F9-A5C0-E5D20AD67AE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 smtId="4294967295">
                    <a:ln>
                      <a:solidFill>
                        <a:schemeClr val="tx2">
                          <a:lumMod val="60000"/>
                          <a:lumOff val="4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코로나19 이전</c:v>
                </c:pt>
                <c:pt idx="1">
                  <c:v>코로나19 확산 (4월)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0.28999999999999998</c:v>
                </c:pt>
                <c:pt idx="1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A4-42FA-B15E-5386CFA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783360"/>
        <c:axId val="53287680"/>
      </c:barChart>
      <c:catAx>
        <c:axId val="13678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 smtId="4294967295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pPr>
            <a:endParaRPr lang="ko-KR"/>
          </a:p>
        </c:txPr>
        <c:crossAx val="53287680"/>
        <c:crosses val="autoZero"/>
        <c:auto val="0"/>
        <c:lblAlgn val="ctr"/>
        <c:lblOffset val="100"/>
        <c:noMultiLvlLbl val="0"/>
      </c:catAx>
      <c:valAx>
        <c:axId val="53287680"/>
        <c:scaling>
          <c:orientation val="minMax"/>
          <c:min val="0"/>
        </c:scaling>
        <c:delete val="1"/>
        <c:axPos val="l"/>
        <c:numFmt formatCode="0%" sourceLinked="1"/>
        <c:majorTickMark val="none"/>
        <c:minorTickMark val="none"/>
        <c:tickLblPos val="nextTo"/>
        <c:crossAx val="13678336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 smtId="4294967295">
          <a:latin typeface="나눔스퀘어" panose="020B0600000101010101" pitchFamily="50" charset="-127"/>
          <a:ea typeface="나눔스퀘어" panose="020B0600000101010101" pitchFamily="50" charset="-127"/>
        </a:defRPr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Pt>
            <c:idx val="0"/>
            <c:bubble3D val="0"/>
            <c:spPr>
              <a:solidFill>
                <a:srgbClr val="194574"/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996-4765-B93D-55A9145D7305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7996-4765-B93D-55A9145D7305}"/>
              </c:ext>
            </c:extLst>
          </c:dPt>
          <c:cat>
            <c:strRef>
              <c:f>Sheet1!$A$2:$A$3</c:f>
              <c:strCache>
                <c:ptCount val="2"/>
                <c:pt idx="0">
                  <c:v>소프트캠프</c:v>
                </c:pt>
                <c:pt idx="1">
                  <c:v>전체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96-4765-B93D-55A9145D73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r">
              <a:defRPr sz="1200"/>
            </a:lvl1pPr>
          </a:lstStyle>
          <a:p>
            <a:fld id="{28BDF041-EC49-4643-9218-764C713F2BB8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5614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r">
              <a:defRPr sz="1200"/>
            </a:lvl1pPr>
          </a:lstStyle>
          <a:p>
            <a:fld id="{653AF902-CBF9-44C2-B231-39A81BBB4E1E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303" tIns="45652" rIns="91303" bIns="45652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r">
              <a:defRPr sz="1200"/>
            </a:lvl1pPr>
          </a:lstStyle>
          <a:p>
            <a:fld id="{2B33F5F4-3AFE-4775-BC69-81EDEAD3B0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827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6227026" y="6533915"/>
            <a:ext cx="2610079" cy="215444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lang="en-US" altLang="ko-KR" sz="700" b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Investor Relations 2020</a:t>
            </a:r>
            <a:r>
              <a:rPr lang="en-US" altLang="ko-KR" sz="800" b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fld id="{1D463DB7-2A8B-4AE3-84AE-CA3E6A2C6CC0}" type="slidenum">
              <a:rPr lang="ko-KR" altLang="en-US" sz="800" b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pPr algn="r"/>
              <a:t>‹#›</a:t>
            </a:fld>
            <a:endParaRPr lang="ko-KR" altLang="en-US" sz="8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BE50A6C-94AE-4ACC-A2FB-3D858C6651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슬라이드 번호 개체 틀 8"/>
          <p:cNvSpPr txBox="1">
            <a:spLocks noGrp="1"/>
          </p:cNvSpPr>
          <p:nvPr userDrawn="1"/>
        </p:nvSpPr>
        <p:spPr bwMode="auto">
          <a:xfrm>
            <a:off x="7579505" y="6592279"/>
            <a:ext cx="1181626" cy="18542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algn="r">
              <a:defRPr/>
            </a:pPr>
            <a:fld id="{9D9CDE84-EEC6-41E2-9474-4E0BDC0ED9CE}" type="slidenum">
              <a:rPr lang="en-US" altLang="ko-KR" sz="800" b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pPr algn="r">
                <a:defRPr/>
              </a:pPr>
              <a:t>‹#›</a:t>
            </a:fld>
            <a:endParaRPr lang="en-US" altLang="ko-KR" sz="800" b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bg1">
                  <a:lumMod val="6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" name="슬라이드 번호 개체 틀 8"/>
          <p:cNvSpPr txBox="1">
            <a:spLocks noGrp="1"/>
          </p:cNvSpPr>
          <p:nvPr userDrawn="1"/>
        </p:nvSpPr>
        <p:spPr bwMode="auto">
          <a:xfrm>
            <a:off x="7392014" y="6602356"/>
            <a:ext cx="1181626" cy="1470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algn="r">
              <a:defRPr/>
            </a:pPr>
            <a:r>
              <a:rPr lang="en-US" altLang="ko-KR" sz="650" b="0" spc="-50" baseline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SOFTCAMP 2020</a:t>
            </a:r>
          </a:p>
        </p:txBody>
      </p:sp>
    </p:spTree>
    <p:extLst>
      <p:ext uri="{BB962C8B-B14F-4D97-AF65-F5344CB8AC3E}">
        <p14:creationId xmlns:p14="http://schemas.microsoft.com/office/powerpoint/2010/main" val="45014374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03576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01801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01801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01801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지막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46343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5FE32433-C66D-4CB1-AF51-D2A261C7DFFC}"/>
              </a:ext>
            </a:extLst>
          </p:cNvPr>
          <p:cNvSpPr/>
          <p:nvPr userDrawn="1"/>
        </p:nvSpPr>
        <p:spPr>
          <a:xfrm>
            <a:off x="683568" y="6165304"/>
            <a:ext cx="201622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D2D797F-6D2F-4A3C-9BA4-45BE2B8FDE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57702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BF3C7F6-ED4D-4FBE-8D76-75B9C574E1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2638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99043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Investor Relations 2019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187-44CB-49B5-A8E6-D24C2243A6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90057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Investor Relations 2019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187-44CB-49B5-A8E6-D24C2243A6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616332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Investor Relations 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187-44CB-49B5-A8E6-D24C2243A6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09960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Investor Relations 2019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187-44CB-49B5-A8E6-D24C2243A6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44460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Investor Relations 2019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187-44CB-49B5-A8E6-D24C2243A6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25706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Investor Relations 2019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187-44CB-49B5-A8E6-D24C2243A6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12077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Investor Relations 2019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187-44CB-49B5-A8E6-D24C2243A6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64822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Investor Relations 2019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00187-44CB-49B5-A8E6-D24C2243A6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878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2" r:id="rId3"/>
    <p:sldLayoutId id="2147483663" r:id="rId4"/>
    <p:sldLayoutId id="2147483664" r:id="rId5"/>
    <p:sldLayoutId id="2147483660" r:id="rId6"/>
    <p:sldLayoutId id="2147483666" r:id="rId7"/>
    <p:sldLayoutId id="2147483652" r:id="rId8"/>
    <p:sldLayoutId id="2147483650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ransition/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12" Type="http://schemas.openxmlformats.org/officeDocument/2006/relationships/image" Target="../media/image37.png"/><Relationship Id="rId2" Type="http://schemas.openxmlformats.org/officeDocument/2006/relationships/image" Target="../media/image28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5" Type="http://schemas.openxmlformats.org/officeDocument/2006/relationships/image" Target="../media/image40.png"/><Relationship Id="rId10" Type="http://schemas.microsoft.com/office/2007/relationships/hdphoto" Target="../media/hdphoto1.wdp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2.png"/><Relationship Id="rId18" Type="http://schemas.openxmlformats.org/officeDocument/2006/relationships/image" Target="../media/image56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1.png"/><Relationship Id="rId17" Type="http://schemas.openxmlformats.org/officeDocument/2006/relationships/image" Target="../media/image55.png"/><Relationship Id="rId2" Type="http://schemas.openxmlformats.org/officeDocument/2006/relationships/image" Target="../media/image42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microsoft.com/office/2007/relationships/hdphoto" Target="../media/hdphoto2.wdp"/><Relationship Id="rId5" Type="http://schemas.openxmlformats.org/officeDocument/2006/relationships/image" Target="../media/image45.png"/><Relationship Id="rId15" Type="http://schemas.openxmlformats.org/officeDocument/2006/relationships/image" Target="../media/image54.png"/><Relationship Id="rId10" Type="http://schemas.openxmlformats.org/officeDocument/2006/relationships/image" Target="../media/image50.png"/><Relationship Id="rId19" Type="http://schemas.openxmlformats.org/officeDocument/2006/relationships/image" Target="../media/image27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12" Type="http://schemas.openxmlformats.org/officeDocument/2006/relationships/image" Target="../media/image22.svg"/><Relationship Id="rId2" Type="http://schemas.openxmlformats.org/officeDocument/2006/relationships/image" Target="../media/image57.jpe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11" Type="http://schemas.openxmlformats.org/officeDocument/2006/relationships/image" Target="../media/image21.png"/><Relationship Id="rId5" Type="http://schemas.openxmlformats.org/officeDocument/2006/relationships/chart" Target="../charts/chart1.xml"/><Relationship Id="rId15" Type="http://schemas.openxmlformats.org/officeDocument/2006/relationships/image" Target="../media/image26.png"/><Relationship Id="rId10" Type="http://schemas.openxmlformats.org/officeDocument/2006/relationships/image" Target="../media/image62.png"/><Relationship Id="rId4" Type="http://schemas.openxmlformats.org/officeDocument/2006/relationships/image" Target="../media/image59.png"/><Relationship Id="rId9" Type="http://schemas.openxmlformats.org/officeDocument/2006/relationships/image" Target="../media/image61.png"/><Relationship Id="rId1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2.svg"/><Relationship Id="rId18" Type="http://schemas.openxmlformats.org/officeDocument/2006/relationships/image" Target="../media/image78.png"/><Relationship Id="rId26" Type="http://schemas.openxmlformats.org/officeDocument/2006/relationships/image" Target="../media/image86.png"/><Relationship Id="rId3" Type="http://schemas.openxmlformats.org/officeDocument/2006/relationships/image" Target="../media/image68.svg"/><Relationship Id="rId21" Type="http://schemas.openxmlformats.org/officeDocument/2006/relationships/image" Target="../media/image81.png"/><Relationship Id="rId7" Type="http://schemas.openxmlformats.org/officeDocument/2006/relationships/image" Target="../media/image72.png"/><Relationship Id="rId12" Type="http://schemas.openxmlformats.org/officeDocument/2006/relationships/image" Target="../media/image21.png"/><Relationship Id="rId17" Type="http://schemas.openxmlformats.org/officeDocument/2006/relationships/image" Target="../media/image77.svg"/><Relationship Id="rId25" Type="http://schemas.openxmlformats.org/officeDocument/2006/relationships/image" Target="../media/image85.png"/><Relationship Id="rId2" Type="http://schemas.openxmlformats.org/officeDocument/2006/relationships/image" Target="../media/image67.png"/><Relationship Id="rId16" Type="http://schemas.openxmlformats.org/officeDocument/2006/relationships/image" Target="../media/image76.png"/><Relationship Id="rId20" Type="http://schemas.openxmlformats.org/officeDocument/2006/relationships/image" Target="../media/image8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3.png"/><Relationship Id="rId24" Type="http://schemas.openxmlformats.org/officeDocument/2006/relationships/image" Target="../media/image84.png"/><Relationship Id="rId5" Type="http://schemas.openxmlformats.org/officeDocument/2006/relationships/image" Target="../media/image70.png"/><Relationship Id="rId15" Type="http://schemas.openxmlformats.org/officeDocument/2006/relationships/image" Target="../media/image75.svg"/><Relationship Id="rId23" Type="http://schemas.openxmlformats.org/officeDocument/2006/relationships/image" Target="../media/image83.png"/><Relationship Id="rId10" Type="http://schemas.openxmlformats.org/officeDocument/2006/relationships/image" Target="../media/image31.png"/><Relationship Id="rId19" Type="http://schemas.openxmlformats.org/officeDocument/2006/relationships/image" Target="../media/image79.png"/><Relationship Id="rId4" Type="http://schemas.openxmlformats.org/officeDocument/2006/relationships/image" Target="../media/image69.png"/><Relationship Id="rId9" Type="http://schemas.openxmlformats.org/officeDocument/2006/relationships/image" Target="../media/image29.png"/><Relationship Id="rId14" Type="http://schemas.openxmlformats.org/officeDocument/2006/relationships/image" Target="../media/image74.png"/><Relationship Id="rId22" Type="http://schemas.openxmlformats.org/officeDocument/2006/relationships/image" Target="../media/image8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1.png"/><Relationship Id="rId3" Type="http://schemas.openxmlformats.org/officeDocument/2006/relationships/image" Target="../media/image98.png"/><Relationship Id="rId21" Type="http://schemas.openxmlformats.org/officeDocument/2006/relationships/image" Target="../media/image114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0.png"/><Relationship Id="rId2" Type="http://schemas.openxmlformats.org/officeDocument/2006/relationships/image" Target="../media/image97.jpeg"/><Relationship Id="rId16" Type="http://schemas.openxmlformats.org/officeDocument/2006/relationships/image" Target="../media/image46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09.jpeg"/><Relationship Id="rId10" Type="http://schemas.openxmlformats.org/officeDocument/2006/relationships/image" Target="../media/image105.png"/><Relationship Id="rId19" Type="http://schemas.openxmlformats.org/officeDocument/2006/relationships/image" Target="../media/image112.png"/><Relationship Id="rId4" Type="http://schemas.openxmlformats.org/officeDocument/2006/relationships/image" Target="../media/image99.jpeg"/><Relationship Id="rId9" Type="http://schemas.openxmlformats.org/officeDocument/2006/relationships/image" Target="../media/image104.png"/><Relationship Id="rId14" Type="http://schemas.microsoft.com/office/2007/relationships/hdphoto" Target="../media/hdphoto4.wdp"/><Relationship Id="rId22" Type="http://schemas.openxmlformats.org/officeDocument/2006/relationships/image" Target="../media/image1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hyperlink" Target="https://www.google.com/url?sa=i&amp;rct=j&amp;q=&amp;esrc=s&amp;source=images&amp;cd=&amp;cad=rja&amp;uact=8&amp;ved=2ahUKEwj2sY_a8aXdAhWYM94KHZC_D3YQjRx6BAgBEAU&amp;url=https://totalrewardssoftware.com/candidate/checkbox/&amp;psig=AOvVaw38Z73FLYB1wWzVJ7np40-N&amp;ust=1536306458004852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13" Type="http://schemas.openxmlformats.org/officeDocument/2006/relationships/image" Target="../media/image127.png"/><Relationship Id="rId3" Type="http://schemas.openxmlformats.org/officeDocument/2006/relationships/image" Target="../media/image117.jpe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" Type="http://schemas.openxmlformats.org/officeDocument/2006/relationships/chart" Target="../charts/chart4.xml"/><Relationship Id="rId16" Type="http://schemas.openxmlformats.org/officeDocument/2006/relationships/image" Target="../media/image1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jpeg"/><Relationship Id="rId15" Type="http://schemas.openxmlformats.org/officeDocument/2006/relationships/image" Target="../media/image129.png"/><Relationship Id="rId10" Type="http://schemas.openxmlformats.org/officeDocument/2006/relationships/image" Target="../media/image124.jpeg"/><Relationship Id="rId4" Type="http://schemas.openxmlformats.org/officeDocument/2006/relationships/image" Target="../media/image118.jpe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2312876"/>
            <a:ext cx="1584175" cy="39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1120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23532" y="1429759"/>
            <a:ext cx="8496940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정보 유출 방지</a:t>
            </a:r>
            <a:r>
              <a:rPr lang="en-US" altLang="ko-KR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외부 위협 대응하는 보안 솔루션</a:t>
            </a:r>
            <a:r>
              <a:rPr lang="en-US" altLang="ko-KR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·</a:t>
            </a: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서비스 제공</a:t>
            </a:r>
          </a:p>
        </p:txBody>
      </p:sp>
      <p:grpSp>
        <p:nvGrpSpPr>
          <p:cNvPr id="78" name="그룹 77"/>
          <p:cNvGrpSpPr/>
          <p:nvPr/>
        </p:nvGrpSpPr>
        <p:grpSpPr>
          <a:xfrm>
            <a:off x="304478" y="518737"/>
            <a:ext cx="6201340" cy="707886"/>
            <a:chOff x="304478" y="518737"/>
            <a:chExt cx="6201340" cy="70788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6201340" cy="707886"/>
              <a:chOff x="323528" y="425846"/>
              <a:chExt cx="6201340" cy="707886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5561714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>
                  <a:lnSpc>
                    <a:spcPts val="3075"/>
                  </a:lnSpc>
                  <a:defRPr/>
                </a:pPr>
                <a:r>
                  <a:rPr lang="ko-KR" altLang="en-US" sz="20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사업 영역</a:t>
                </a:r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01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Company Overview</a:t>
              </a:r>
            </a:p>
          </p:txBody>
        </p:sp>
      </p:grpSp>
      <p:sp>
        <p:nvSpPr>
          <p:cNvPr id="71" name="화살표: 오른쪽 70">
            <a:extLst>
              <a:ext uri="{FF2B5EF4-FFF2-40B4-BE49-F238E27FC236}">
                <a16:creationId xmlns:a16="http://schemas.microsoft.com/office/drawing/2014/main" id="{62C06155-B1D2-4E29-9C78-A0083991E253}"/>
              </a:ext>
            </a:extLst>
          </p:cNvPr>
          <p:cNvSpPr/>
          <p:nvPr/>
        </p:nvSpPr>
        <p:spPr>
          <a:xfrm rot="5400000">
            <a:off x="4145214" y="695823"/>
            <a:ext cx="897442" cy="4028956"/>
          </a:xfrm>
          <a:prstGeom prst="rightArrow">
            <a:avLst>
              <a:gd name="adj1" fmla="val 63365"/>
              <a:gd name="adj2" fmla="val 43231"/>
            </a:avLst>
          </a:prstGeom>
          <a:gradFill flip="none" rotWithShape="1">
            <a:gsLst>
              <a:gs pos="9000">
                <a:schemeClr val="accent1">
                  <a:lumMod val="0"/>
                  <a:lumOff val="100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800" b="0" i="0" u="none" strike="noStrike" kern="1200" cap="none" spc="0" normalizeH="0" baseline="0" noProof="0">
              <a:ln>
                <a:solidFill>
                  <a:schemeClr val="accent1">
                    <a:alpha val="0"/>
                  </a:schemeClr>
                </a:solidFill>
              </a:ln>
              <a:solidFill>
                <a:prstClr val="white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69868191-433F-4A2A-8BC7-F4316F304BBF}"/>
              </a:ext>
            </a:extLst>
          </p:cNvPr>
          <p:cNvSpPr/>
          <p:nvPr/>
        </p:nvSpPr>
        <p:spPr>
          <a:xfrm>
            <a:off x="2680606" y="2170218"/>
            <a:ext cx="1279870" cy="303195"/>
          </a:xfrm>
          <a:prstGeom prst="roundRect">
            <a:avLst>
              <a:gd name="adj" fmla="val 47103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20583A5-8405-46C5-B091-8109E0A0E6FC}"/>
              </a:ext>
            </a:extLst>
          </p:cNvPr>
          <p:cNvSpPr/>
          <p:nvPr/>
        </p:nvSpPr>
        <p:spPr>
          <a:xfrm>
            <a:off x="576262" y="3620692"/>
            <a:ext cx="4010025" cy="28413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88FE496-2A72-40CB-8900-28BDFC2D13F0}"/>
              </a:ext>
            </a:extLst>
          </p:cNvPr>
          <p:cNvSpPr/>
          <p:nvPr/>
        </p:nvSpPr>
        <p:spPr>
          <a:xfrm>
            <a:off x="4586561" y="3618213"/>
            <a:ext cx="3976413" cy="28413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E922A475-B45A-4FD9-BB2A-9B434C1C274D}"/>
              </a:ext>
            </a:extLst>
          </p:cNvPr>
          <p:cNvGrpSpPr/>
          <p:nvPr/>
        </p:nvGrpSpPr>
        <p:grpSpPr>
          <a:xfrm>
            <a:off x="1166400" y="5701460"/>
            <a:ext cx="2787799" cy="246221"/>
            <a:chOff x="2519772" y="5213915"/>
            <a:chExt cx="1667157" cy="246221"/>
          </a:xfrm>
        </p:grpSpPr>
        <p:sp>
          <p:nvSpPr>
            <p:cNvPr id="90" name="사각형: 둥근 모서리 89">
              <a:extLst>
                <a:ext uri="{FF2B5EF4-FFF2-40B4-BE49-F238E27FC236}">
                  <a16:creationId xmlns:a16="http://schemas.microsoft.com/office/drawing/2014/main" id="{44F62F6E-AC51-4A80-B1AD-83B78997AE40}"/>
                </a:ext>
              </a:extLst>
            </p:cNvPr>
            <p:cNvSpPr/>
            <p:nvPr/>
          </p:nvSpPr>
          <p:spPr>
            <a:xfrm>
              <a:off x="2519772" y="5224045"/>
              <a:ext cx="1667157" cy="204196"/>
            </a:xfrm>
            <a:prstGeom prst="roundRect">
              <a:avLst>
                <a:gd name="adj" fmla="val 0"/>
              </a:avLst>
            </a:prstGeom>
            <a:solidFill>
              <a:schemeClr val="accent5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 spc="-6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92" name="Rectangle 714">
              <a:extLst>
                <a:ext uri="{FF2B5EF4-FFF2-40B4-BE49-F238E27FC236}">
                  <a16:creationId xmlns:a16="http://schemas.microsoft.com/office/drawing/2014/main" id="{ACFC7619-14E0-4685-B346-0E91A23E1CD4}"/>
                </a:ext>
              </a:extLst>
            </p:cNvPr>
            <p:cNvSpPr/>
            <p:nvPr/>
          </p:nvSpPr>
          <p:spPr>
            <a:xfrm>
              <a:off x="2727632" y="5213915"/>
              <a:ext cx="1251436" cy="24622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altLang="ko-KR" sz="10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APT </a:t>
              </a:r>
              <a:r>
                <a:rPr lang="ko-KR" altLang="en-US" sz="10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대응 </a:t>
              </a:r>
            </a:p>
          </p:txBody>
        </p:sp>
      </p:grp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A10A89F6-E2A9-449A-B576-CCB6166B23AA}"/>
              </a:ext>
            </a:extLst>
          </p:cNvPr>
          <p:cNvGrpSpPr/>
          <p:nvPr/>
        </p:nvGrpSpPr>
        <p:grpSpPr>
          <a:xfrm>
            <a:off x="5084267" y="5062139"/>
            <a:ext cx="2988668" cy="246221"/>
            <a:chOff x="6041718" y="3018157"/>
            <a:chExt cx="1720431" cy="246221"/>
          </a:xfrm>
        </p:grpSpPr>
        <p:sp>
          <p:nvSpPr>
            <p:cNvPr id="94" name="사각형: 둥근 모서리 93">
              <a:extLst>
                <a:ext uri="{FF2B5EF4-FFF2-40B4-BE49-F238E27FC236}">
                  <a16:creationId xmlns:a16="http://schemas.microsoft.com/office/drawing/2014/main" id="{B8FE406D-2FD1-4070-9CFF-87732DC7D354}"/>
                </a:ext>
              </a:extLst>
            </p:cNvPr>
            <p:cNvSpPr/>
            <p:nvPr/>
          </p:nvSpPr>
          <p:spPr>
            <a:xfrm>
              <a:off x="6041718" y="3034636"/>
              <a:ext cx="1720431" cy="225151"/>
            </a:xfrm>
            <a:prstGeom prst="roundRect">
              <a:avLst>
                <a:gd name="adj" fmla="val 0"/>
              </a:avLst>
            </a:prstGeom>
            <a:solidFill>
              <a:srgbClr val="9AC1E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spc="-6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95" name="Rectangle 714">
              <a:extLst>
                <a:ext uri="{FF2B5EF4-FFF2-40B4-BE49-F238E27FC236}">
                  <a16:creationId xmlns:a16="http://schemas.microsoft.com/office/drawing/2014/main" id="{7B5F4B73-7A1E-45EE-A13B-A602D8721DA7}"/>
                </a:ext>
              </a:extLst>
            </p:cNvPr>
            <p:cNvSpPr/>
            <p:nvPr/>
          </p:nvSpPr>
          <p:spPr>
            <a:xfrm>
              <a:off x="6276215" y="3018157"/>
              <a:ext cx="1251436" cy="24622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ko-KR" altLang="en-US" sz="10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외부 위협 보안 </a:t>
              </a: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EEA2F705-00A3-4449-B028-0AEBD1170DE3}"/>
              </a:ext>
            </a:extLst>
          </p:cNvPr>
          <p:cNvSpPr txBox="1"/>
          <p:nvPr/>
        </p:nvSpPr>
        <p:spPr>
          <a:xfrm flipH="1">
            <a:off x="2647486" y="2191011"/>
            <a:ext cx="13461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</a:lstStyle>
          <a:p>
            <a:pPr algn="ctr" defTabSz="962025" fontAlgn="base">
              <a:spcBef>
                <a:spcPct val="0"/>
              </a:spcBef>
              <a:spcAft>
                <a:spcPct val="0"/>
              </a:spcAft>
              <a:buNone/>
              <a:defRPr kumimoji="1" b="0" i="0" normalizeH="0" noProof="0">
                <a:uLnTx/>
                <a:uFillTx/>
                <a:latin typeface="굴림" charset="-127"/>
                <a:ea typeface="굴림" charset="-127"/>
                <a:cs typeface="+mn-cs"/>
              </a:defRPr>
            </a:pPr>
            <a:r>
              <a:rPr kumimoji="1" lang="ko-KR" altLang="en-US" sz="1100" b="1" i="0" normalizeH="0" noProof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2"/>
                </a:solidFill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내부 정보 유출 </a:t>
            </a:r>
          </a:p>
        </p:txBody>
      </p: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84227E19-1EEB-495A-977C-E4422E241783}"/>
              </a:ext>
            </a:extLst>
          </p:cNvPr>
          <p:cNvGrpSpPr/>
          <p:nvPr/>
        </p:nvGrpSpPr>
        <p:grpSpPr>
          <a:xfrm>
            <a:off x="1174413" y="4403251"/>
            <a:ext cx="2771773" cy="233397"/>
            <a:chOff x="630959" y="4630714"/>
            <a:chExt cx="3447074" cy="233397"/>
          </a:xfrm>
        </p:grpSpPr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60324CD0-7E80-4F73-9D4E-83370E417B67}"/>
                </a:ext>
              </a:extLst>
            </p:cNvPr>
            <p:cNvSpPr/>
            <p:nvPr/>
          </p:nvSpPr>
          <p:spPr>
            <a:xfrm>
              <a:off x="630959" y="4630714"/>
              <a:ext cx="3447074" cy="233397"/>
            </a:xfrm>
            <a:prstGeom prst="rect">
              <a:avLst/>
            </a:prstGeom>
            <a:solidFill>
              <a:srgbClr val="2690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</a:lstStyle>
            <a:p>
              <a:pPr algn="ctr" defTabSz="962025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000" spc="-6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C66ED3C-A9B1-45AB-82EC-C6298160B46C}"/>
                </a:ext>
              </a:extLst>
            </p:cNvPr>
            <p:cNvSpPr txBox="1"/>
            <p:nvPr/>
          </p:nvSpPr>
          <p:spPr>
            <a:xfrm>
              <a:off x="1509381" y="4669575"/>
              <a:ext cx="1690232" cy="15567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ctr">
                <a:defRPr sz="10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>
                  <a:ln>
                    <a:solidFill>
                      <a:schemeClr val="accent1">
                        <a:alpha val="0"/>
                      </a:schemeClr>
                    </a:solidFill>
                  </a:ln>
                </a:rPr>
                <a:t>문서</a:t>
              </a:r>
              <a:r>
                <a:rPr lang="en-US" altLang="ko-KR">
                  <a:ln>
                    <a:solidFill>
                      <a:schemeClr val="accent1">
                        <a:alpha val="0"/>
                      </a:schemeClr>
                    </a:solidFill>
                  </a:ln>
                </a:rPr>
                <a:t>/</a:t>
              </a:r>
              <a:r>
                <a:rPr lang="ko-KR" altLang="en-US">
                  <a:ln>
                    <a:solidFill>
                      <a:schemeClr val="accent1">
                        <a:alpha val="0"/>
                      </a:schemeClr>
                    </a:solidFill>
                  </a:ln>
                </a:rPr>
                <a:t>영역 </a:t>
              </a:r>
              <a:r>
                <a:rPr lang="en-US" altLang="ko-KR">
                  <a:ln>
                    <a:solidFill>
                      <a:schemeClr val="accent1">
                        <a:alpha val="0"/>
                      </a:schemeClr>
                    </a:solidFill>
                  </a:ln>
                </a:rPr>
                <a:t>DRM</a:t>
              </a:r>
              <a:endParaRPr lang="ko-KR" altLang="en-US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3444CC80-F92F-498D-8F1B-6EB516415957}"/>
              </a:ext>
            </a:extLst>
          </p:cNvPr>
          <p:cNvGrpSpPr/>
          <p:nvPr/>
        </p:nvGrpSpPr>
        <p:grpSpPr>
          <a:xfrm>
            <a:off x="5093428" y="4398408"/>
            <a:ext cx="2970346" cy="261125"/>
            <a:chOff x="630960" y="4602986"/>
            <a:chExt cx="1655134" cy="261125"/>
          </a:xfrm>
        </p:grpSpPr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4EE5F897-D13C-449B-9345-7B41B927EFB0}"/>
                </a:ext>
              </a:extLst>
            </p:cNvPr>
            <p:cNvSpPr/>
            <p:nvPr/>
          </p:nvSpPr>
          <p:spPr>
            <a:xfrm>
              <a:off x="630960" y="4630714"/>
              <a:ext cx="1655134" cy="233397"/>
            </a:xfrm>
            <a:prstGeom prst="rect">
              <a:avLst/>
            </a:prstGeom>
            <a:solidFill>
              <a:srgbClr val="2690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</a:lstStyle>
            <a:p>
              <a:pPr algn="ctr" defTabSz="962025" fontAlgn="base">
                <a:spcBef>
                  <a:spcPct val="0"/>
                </a:spcBef>
                <a:spcAft>
                  <a:spcPct val="0"/>
                </a:spcAft>
                <a:buNone/>
                <a:defRPr kumimoji="1" b="0" i="0" normalizeH="0" noProof="0">
                  <a:uLnTx/>
                  <a:uFillTx/>
                  <a:latin typeface="Calibri"/>
                  <a:ea typeface="Arial" pitchFamily="34" charset="0"/>
                  <a:cs typeface="Arial" pitchFamily="34" charset="0"/>
                </a:defRPr>
              </a:pPr>
              <a:endParaRPr lang="ko-KR" altLang="en-US" sz="1000" spc="-6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77AEC87-BB3F-49BF-991F-089EE2D80357}"/>
                </a:ext>
              </a:extLst>
            </p:cNvPr>
            <p:cNvSpPr txBox="1"/>
            <p:nvPr/>
          </p:nvSpPr>
          <p:spPr>
            <a:xfrm>
              <a:off x="942152" y="4602986"/>
              <a:ext cx="1006341" cy="2308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ko-KR"/>
              </a:defPPr>
            </a:lstStyle>
            <a:p>
              <a:pPr algn="ctr" defTabSz="9620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kumimoji="1" b="0" i="0" normalizeH="0" noProof="0">
                  <a:uLnTx/>
                  <a:uFillTx/>
                  <a:latin typeface="굴림" charset="-127"/>
                  <a:ea typeface="굴림" charset="-127"/>
                  <a:cs typeface="+mn-cs"/>
                </a:defRPr>
              </a:pPr>
              <a:r>
                <a:rPr kumimoji="1" lang="ko-KR" altLang="en-US" sz="10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데이터 사용과 협업</a:t>
              </a:r>
            </a:p>
          </p:txBody>
        </p:sp>
      </p:grpSp>
      <p:pic>
        <p:nvPicPr>
          <p:cNvPr id="105" name="그림 104">
            <a:extLst>
              <a:ext uri="{FF2B5EF4-FFF2-40B4-BE49-F238E27FC236}">
                <a16:creationId xmlns:a16="http://schemas.microsoft.com/office/drawing/2014/main" id="{80FA28A8-9736-4BA5-B8CD-B70950ED4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378" y="4762612"/>
            <a:ext cx="1476849" cy="216000"/>
          </a:xfrm>
          <a:prstGeom prst="rect">
            <a:avLst/>
          </a:prstGeom>
        </p:spPr>
      </p:pic>
      <p:pic>
        <p:nvPicPr>
          <p:cNvPr id="107" name="그림 106">
            <a:extLst>
              <a:ext uri="{FF2B5EF4-FFF2-40B4-BE49-F238E27FC236}">
                <a16:creationId xmlns:a16="http://schemas.microsoft.com/office/drawing/2014/main" id="{8A47692B-7AE8-44B0-880C-5F1FE0937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215" y="4766212"/>
            <a:ext cx="1160709" cy="208800"/>
          </a:xfrm>
          <a:prstGeom prst="rect">
            <a:avLst/>
          </a:prstGeom>
        </p:spPr>
      </p:pic>
      <p:pic>
        <p:nvPicPr>
          <p:cNvPr id="109" name="그림 108">
            <a:extLst>
              <a:ext uri="{FF2B5EF4-FFF2-40B4-BE49-F238E27FC236}">
                <a16:creationId xmlns:a16="http://schemas.microsoft.com/office/drawing/2014/main" id="{B3A6FBF7-A886-41CF-B7CB-140F6F4DC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87" y="5408151"/>
            <a:ext cx="1140157" cy="252000"/>
          </a:xfrm>
          <a:prstGeom prst="rect">
            <a:avLst/>
          </a:prstGeom>
        </p:spPr>
      </p:pic>
      <p:pic>
        <p:nvPicPr>
          <p:cNvPr id="111" name="그림 110">
            <a:extLst>
              <a:ext uri="{FF2B5EF4-FFF2-40B4-BE49-F238E27FC236}">
                <a16:creationId xmlns:a16="http://schemas.microsoft.com/office/drawing/2014/main" id="{924B0091-0F3E-42E4-86B3-E3C542CDEC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4118" y="6038545"/>
            <a:ext cx="908470" cy="252000"/>
          </a:xfrm>
          <a:prstGeom prst="rect">
            <a:avLst/>
          </a:prstGeom>
        </p:spPr>
      </p:pic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C8942ADA-AE42-4261-8B52-0442A7326609}"/>
              </a:ext>
            </a:extLst>
          </p:cNvPr>
          <p:cNvGrpSpPr/>
          <p:nvPr/>
        </p:nvGrpSpPr>
        <p:grpSpPr>
          <a:xfrm>
            <a:off x="5090849" y="5710149"/>
            <a:ext cx="2975505" cy="246221"/>
            <a:chOff x="2519772" y="5213915"/>
            <a:chExt cx="1667157" cy="246221"/>
          </a:xfrm>
        </p:grpSpPr>
        <p:sp>
          <p:nvSpPr>
            <p:cNvPr id="114" name="사각형: 둥근 모서리 113">
              <a:extLst>
                <a:ext uri="{FF2B5EF4-FFF2-40B4-BE49-F238E27FC236}">
                  <a16:creationId xmlns:a16="http://schemas.microsoft.com/office/drawing/2014/main" id="{EAC374B2-31BD-44B9-A5AB-47C59DC83F71}"/>
                </a:ext>
              </a:extLst>
            </p:cNvPr>
            <p:cNvSpPr/>
            <p:nvPr/>
          </p:nvSpPr>
          <p:spPr>
            <a:xfrm>
              <a:off x="2519772" y="5224045"/>
              <a:ext cx="1667157" cy="204196"/>
            </a:xfrm>
            <a:prstGeom prst="roundRect">
              <a:avLst>
                <a:gd name="adj" fmla="val 0"/>
              </a:avLst>
            </a:prstGeom>
            <a:solidFill>
              <a:schemeClr val="accent5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spc="-6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15" name="Rectangle 714">
              <a:extLst>
                <a:ext uri="{FF2B5EF4-FFF2-40B4-BE49-F238E27FC236}">
                  <a16:creationId xmlns:a16="http://schemas.microsoft.com/office/drawing/2014/main" id="{152FC28B-B303-487E-BA3A-4EFABFC52380}"/>
                </a:ext>
              </a:extLst>
            </p:cNvPr>
            <p:cNvSpPr/>
            <p:nvPr/>
          </p:nvSpPr>
          <p:spPr>
            <a:xfrm>
              <a:off x="2727632" y="5213915"/>
              <a:ext cx="1251436" cy="24622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ko-KR" altLang="en-US" sz="10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근무 환경 보안 </a:t>
              </a:r>
            </a:p>
          </p:txBody>
        </p:sp>
      </p:grpSp>
      <p:sp>
        <p:nvSpPr>
          <p:cNvPr id="118" name="사각형: 둥근 모서리 117">
            <a:extLst>
              <a:ext uri="{FF2B5EF4-FFF2-40B4-BE49-F238E27FC236}">
                <a16:creationId xmlns:a16="http://schemas.microsoft.com/office/drawing/2014/main" id="{814CB7FF-AD8B-4E2B-8B8A-134AB004CFDC}"/>
              </a:ext>
            </a:extLst>
          </p:cNvPr>
          <p:cNvSpPr/>
          <p:nvPr/>
        </p:nvSpPr>
        <p:spPr>
          <a:xfrm>
            <a:off x="5183524" y="2170218"/>
            <a:ext cx="1279870" cy="303195"/>
          </a:xfrm>
          <a:prstGeom prst="roundRect">
            <a:avLst>
              <a:gd name="adj" fmla="val 47103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2FFAC2C-358B-4243-9F89-098E38966206}"/>
              </a:ext>
            </a:extLst>
          </p:cNvPr>
          <p:cNvSpPr txBox="1"/>
          <p:nvPr/>
        </p:nvSpPr>
        <p:spPr>
          <a:xfrm>
            <a:off x="5193459" y="2191011"/>
            <a:ext cx="126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</a:lstStyle>
          <a:p>
            <a:pPr algn="ctr" defTabSz="962025" fontAlgn="base">
              <a:spcBef>
                <a:spcPct val="0"/>
              </a:spcBef>
              <a:spcAft>
                <a:spcPct val="0"/>
              </a:spcAft>
              <a:buNone/>
              <a:defRPr kumimoji="1" b="0" i="0" normalizeH="0" noProof="0">
                <a:uLnTx/>
                <a:uFillTx/>
                <a:latin typeface="굴림" charset="-127"/>
                <a:ea typeface="굴림" charset="-127"/>
                <a:cs typeface="+mn-cs"/>
              </a:defRPr>
            </a:pPr>
            <a:r>
              <a:rPr kumimoji="1" lang="ko-KR" altLang="en-US" sz="1100" b="1" i="0" normalizeH="0" noProof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2"/>
                </a:solidFill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외부 위협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28F3016-DA34-4163-AA8C-5FC021FB82C4}"/>
              </a:ext>
            </a:extLst>
          </p:cNvPr>
          <p:cNvSpPr txBox="1"/>
          <p:nvPr/>
        </p:nvSpPr>
        <p:spPr>
          <a:xfrm>
            <a:off x="4950792" y="5383014"/>
            <a:ext cx="11543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5242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SHIELDEX File Online</a:t>
            </a:r>
            <a:endParaRPr lang="en-US" altLang="ko-KR" sz="800" spc="-7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  <a:cs typeface="Arial" pitchFamily="34" charset="0"/>
            </a:endParaRP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3EA45991-FCA4-4D1F-B30A-7A7B853704A8}"/>
              </a:ext>
            </a:extLst>
          </p:cNvPr>
          <p:cNvSpPr/>
          <p:nvPr/>
        </p:nvSpPr>
        <p:spPr>
          <a:xfrm>
            <a:off x="4796088" y="4352270"/>
            <a:ext cx="3565027" cy="1957050"/>
          </a:xfrm>
          <a:prstGeom prst="roundRect">
            <a:avLst>
              <a:gd name="adj" fmla="val 5077"/>
            </a:avLst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9F0897EF-D98F-4EC3-BF2E-6BD3F97FE348}"/>
              </a:ext>
            </a:extLst>
          </p:cNvPr>
          <p:cNvSpPr/>
          <p:nvPr/>
        </p:nvSpPr>
        <p:spPr>
          <a:xfrm>
            <a:off x="1484474" y="3905118"/>
            <a:ext cx="21865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100" b="1" spc="-7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공급형태 </a:t>
            </a:r>
            <a:r>
              <a:rPr lang="en-US" altLang="ko-KR" sz="1100" b="1" spc="-7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100" b="1" spc="-7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설치형</a:t>
            </a:r>
            <a:r>
              <a:rPr lang="en-US" altLang="ko-KR" sz="1100" b="1" spc="-7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D69A1FA2-A2A0-44DF-87E4-65021881BD9D}"/>
              </a:ext>
            </a:extLst>
          </p:cNvPr>
          <p:cNvSpPr/>
          <p:nvPr/>
        </p:nvSpPr>
        <p:spPr>
          <a:xfrm>
            <a:off x="5490413" y="3865205"/>
            <a:ext cx="21865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100" b="1" spc="-7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공급형태 </a:t>
            </a:r>
            <a:r>
              <a:rPr lang="en-US" altLang="ko-KR" sz="1100" b="1" spc="-7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100" b="1" spc="-7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구독형</a:t>
            </a:r>
            <a:endParaRPr lang="en-US" altLang="ko-KR" sz="1100" b="1" spc="-7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cxnSp>
        <p:nvCxnSpPr>
          <p:cNvPr id="125" name="직선 화살표 연결선 124">
            <a:extLst>
              <a:ext uri="{FF2B5EF4-FFF2-40B4-BE49-F238E27FC236}">
                <a16:creationId xmlns:a16="http://schemas.microsoft.com/office/drawing/2014/main" id="{87D51098-769D-43E9-9F1B-20B9C1903F70}"/>
              </a:ext>
            </a:extLst>
          </p:cNvPr>
          <p:cNvCxnSpPr/>
          <p:nvPr/>
        </p:nvCxnSpPr>
        <p:spPr>
          <a:xfrm>
            <a:off x="611188" y="3761445"/>
            <a:ext cx="3933149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16F0738E-B6FB-4083-A24C-5BD460D12771}"/>
              </a:ext>
            </a:extLst>
          </p:cNvPr>
          <p:cNvSpPr/>
          <p:nvPr/>
        </p:nvSpPr>
        <p:spPr>
          <a:xfrm>
            <a:off x="1821859" y="3617325"/>
            <a:ext cx="1511806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400" b="1" spc="-7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Infra </a:t>
            </a:r>
            <a:r>
              <a:rPr lang="ko-KR" altLang="en-US" sz="1400" b="1" spc="-7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기반</a:t>
            </a:r>
            <a:r>
              <a:rPr lang="en-US" altLang="ko-KR" sz="1400" b="1" spc="-7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Security</a:t>
            </a:r>
          </a:p>
        </p:txBody>
      </p: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391897BC-BE29-4D1B-BB5C-E420BD929A87}"/>
              </a:ext>
            </a:extLst>
          </p:cNvPr>
          <p:cNvCxnSpPr/>
          <p:nvPr/>
        </p:nvCxnSpPr>
        <p:spPr>
          <a:xfrm>
            <a:off x="4599664" y="3761445"/>
            <a:ext cx="3968074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1E35D144-F4C4-465D-99A9-F7F50F51BEF9}"/>
              </a:ext>
            </a:extLst>
          </p:cNvPr>
          <p:cNvSpPr/>
          <p:nvPr/>
        </p:nvSpPr>
        <p:spPr>
          <a:xfrm>
            <a:off x="5331486" y="3617325"/>
            <a:ext cx="2504431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400" b="1" spc="-7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SECaaS, Security as a Service 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A0E333B3-6BDB-44A0-8587-0413CB1F260E}"/>
              </a:ext>
            </a:extLst>
          </p:cNvPr>
          <p:cNvSpPr txBox="1"/>
          <p:nvPr/>
        </p:nvSpPr>
        <p:spPr>
          <a:xfrm>
            <a:off x="5941649" y="5383014"/>
            <a:ext cx="12982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5242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SHIELDEX Mail Online</a:t>
            </a:r>
            <a:endParaRPr lang="en-US" altLang="ko-KR" sz="800" spc="-7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  <a:cs typeface="Arial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8DAE74F-2193-4940-9C72-D8B4E9756997}"/>
              </a:ext>
            </a:extLst>
          </p:cNvPr>
          <p:cNvSpPr txBox="1"/>
          <p:nvPr/>
        </p:nvSpPr>
        <p:spPr>
          <a:xfrm>
            <a:off x="7076400" y="5383014"/>
            <a:ext cx="12684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5242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SHIELDEX Web Online</a:t>
            </a:r>
            <a:endParaRPr lang="en-US" altLang="ko-KR" sz="800" spc="-7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  <a:cs typeface="Arial" pitchFamily="34" charset="0"/>
            </a:endParaRPr>
          </a:p>
        </p:txBody>
      </p: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40BC7FFB-1348-47A5-B815-04FE34B51395}"/>
              </a:ext>
            </a:extLst>
          </p:cNvPr>
          <p:cNvGrpSpPr/>
          <p:nvPr/>
        </p:nvGrpSpPr>
        <p:grpSpPr>
          <a:xfrm>
            <a:off x="1176409" y="5119690"/>
            <a:ext cx="2767781" cy="246221"/>
            <a:chOff x="6041718" y="3018157"/>
            <a:chExt cx="2335547" cy="246221"/>
          </a:xfrm>
        </p:grpSpPr>
        <p:sp>
          <p:nvSpPr>
            <p:cNvPr id="142" name="사각형: 둥근 모서리 51">
              <a:extLst>
                <a:ext uri="{FF2B5EF4-FFF2-40B4-BE49-F238E27FC236}">
                  <a16:creationId xmlns:a16="http://schemas.microsoft.com/office/drawing/2014/main" id="{755EFB8A-C478-4071-8868-F36D4324A9C1}"/>
                </a:ext>
              </a:extLst>
            </p:cNvPr>
            <p:cNvSpPr/>
            <p:nvPr/>
          </p:nvSpPr>
          <p:spPr>
            <a:xfrm>
              <a:off x="6041718" y="3034636"/>
              <a:ext cx="2335547" cy="229741"/>
            </a:xfrm>
            <a:prstGeom prst="roundRect">
              <a:avLst>
                <a:gd name="adj" fmla="val 0"/>
              </a:avLst>
            </a:prstGeom>
            <a:solidFill>
              <a:srgbClr val="9AC1E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spc="-6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47" name="Rectangle 714">
              <a:extLst>
                <a:ext uri="{FF2B5EF4-FFF2-40B4-BE49-F238E27FC236}">
                  <a16:creationId xmlns:a16="http://schemas.microsoft.com/office/drawing/2014/main" id="{587B3ED4-0CCC-46B9-9005-A2CDFE27641C}"/>
                </a:ext>
              </a:extLst>
            </p:cNvPr>
            <p:cNvSpPr/>
            <p:nvPr/>
          </p:nvSpPr>
          <p:spPr>
            <a:xfrm>
              <a:off x="6583773" y="3018157"/>
              <a:ext cx="1251436" cy="24622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lt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OT </a:t>
              </a:r>
              <a:r>
                <a:rPr lang="ko-KR" altLang="en-US" sz="10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lt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보안</a:t>
              </a:r>
            </a:p>
          </p:txBody>
        </p:sp>
      </p:grpSp>
      <p:pic>
        <p:nvPicPr>
          <p:cNvPr id="3" name="그래픽 2">
            <a:extLst>
              <a:ext uri="{FF2B5EF4-FFF2-40B4-BE49-F238E27FC236}">
                <a16:creationId xmlns:a16="http://schemas.microsoft.com/office/drawing/2014/main" id="{320ED400-0017-40AB-95B5-EF6811A3CDB1}"/>
              </a:ext>
            </a:extLst>
          </p:cNvPr>
          <p:cNvPicPr preferRelativeResize="0"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20584" y="4736606"/>
            <a:ext cx="1137600" cy="252000"/>
          </a:xfrm>
          <a:prstGeom prst="rect">
            <a:avLst/>
          </a:prstGeom>
        </p:spPr>
      </p:pic>
      <p:pic>
        <p:nvPicPr>
          <p:cNvPr id="4" name="그림 3" descr="앉아있는, 어두운, 모니터, 컴퓨터이(가) 표시된 사진&#10;&#10;자동 생성된 설명">
            <a:extLst>
              <a:ext uri="{FF2B5EF4-FFF2-40B4-BE49-F238E27FC236}">
                <a16:creationId xmlns:a16="http://schemas.microsoft.com/office/drawing/2014/main" id="{58A7086B-DB9F-42B8-B923-9BFD3211741F}"/>
              </a:ext>
            </a:extLst>
          </p:cNvPr>
          <p:cNvPicPr preferRelativeResize="0"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02" y="4736606"/>
            <a:ext cx="1123200" cy="252000"/>
          </a:xfrm>
          <a:prstGeom prst="rect">
            <a:avLst/>
          </a:prstGeom>
        </p:spPr>
      </p:pic>
      <p:pic>
        <p:nvPicPr>
          <p:cNvPr id="5" name="그림 4" descr="그리기이(가) 표시된 사진&#10;&#10;자동 생성된 설명">
            <a:extLst>
              <a:ext uri="{FF2B5EF4-FFF2-40B4-BE49-F238E27FC236}">
                <a16:creationId xmlns:a16="http://schemas.microsoft.com/office/drawing/2014/main" id="{5FF66FBD-B8E4-4166-B98B-7D952498AB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977" y="4117003"/>
            <a:ext cx="1071248" cy="22253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F54EFBA-C8E0-42D0-B841-A300FF32690B}"/>
              </a:ext>
            </a:extLst>
          </p:cNvPr>
          <p:cNvPicPr preferRelativeResize="0"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984" y="6013924"/>
            <a:ext cx="1198800" cy="2016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D56A564-825D-42D3-8A57-BAAE497E7854}"/>
              </a:ext>
            </a:extLst>
          </p:cNvPr>
          <p:cNvPicPr preferRelativeResize="0"/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0102" y="5988724"/>
            <a:ext cx="1281600" cy="252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F1CC226-3DF9-4401-B12B-11488E590E17}"/>
              </a:ext>
            </a:extLst>
          </p:cNvPr>
          <p:cNvSpPr/>
          <p:nvPr/>
        </p:nvSpPr>
        <p:spPr>
          <a:xfrm>
            <a:off x="319088" y="6503311"/>
            <a:ext cx="1605376" cy="21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ko-KR" sz="800" ker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 OT(operation technology)</a:t>
            </a:r>
            <a:endParaRPr kumimoji="0" lang="en-US" altLang="ko-KR" sz="800" b="0" i="0" u="none" strike="noStrike" kern="0" cap="none" spc="0" normalizeH="0" baseline="0" noProof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9" name="Picture 2" descr="C:\Users\Administrator\Desktop\CI_소프트캠프_가로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055" y="2587292"/>
            <a:ext cx="2020690" cy="60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모서리가 둥근 직사각형 47">
            <a:extLst>
              <a:ext uri="{FF2B5EF4-FFF2-40B4-BE49-F238E27FC236}">
                <a16:creationId xmlns:a16="http://schemas.microsoft.com/office/drawing/2014/main" id="{FDA248C8-905E-4A6B-BD52-E44E6CA61915}"/>
              </a:ext>
            </a:extLst>
          </p:cNvPr>
          <p:cNvSpPr/>
          <p:nvPr/>
        </p:nvSpPr>
        <p:spPr>
          <a:xfrm>
            <a:off x="0" y="3151459"/>
            <a:ext cx="9144000" cy="342374"/>
          </a:xfrm>
          <a:prstGeom prst="roundRect">
            <a:avLst>
              <a:gd name="adj" fmla="val 3554"/>
            </a:avLst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81573A-407E-49CD-8E35-F678041C6C52}"/>
              </a:ext>
            </a:extLst>
          </p:cNvPr>
          <p:cNvSpPr txBox="1"/>
          <p:nvPr/>
        </p:nvSpPr>
        <p:spPr>
          <a:xfrm>
            <a:off x="1174413" y="1986299"/>
            <a:ext cx="2847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</a:lstStyle>
          <a:p>
            <a:pPr marL="171450" indent="-171450" algn="l" defTabSz="962025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 kumimoji="1" b="0" i="0" normalizeH="0" noProof="0">
                <a:uLnTx/>
                <a:uFillTx/>
                <a:latin typeface="굴림" charset="-127"/>
                <a:ea typeface="굴림" charset="-127"/>
                <a:cs typeface="+mn-cs"/>
              </a:defRPr>
            </a:pPr>
            <a:r>
              <a:rPr kumimoji="1" lang="ko-KR" altLang="en-US" sz="100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영업자료</a:t>
            </a:r>
            <a:endParaRPr lang="en-US" altLang="ko-KR" sz="1000" dirty="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 algn="l" defTabSz="962025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 kumimoji="1" b="0" i="0" normalizeH="0" noProof="0">
                <a:uLnTx/>
                <a:uFillTx/>
                <a:latin typeface="굴림" charset="-127"/>
                <a:ea typeface="굴림" charset="-127"/>
                <a:cs typeface="+mn-cs"/>
              </a:defRPr>
            </a:pPr>
            <a:r>
              <a:rPr kumimoji="1" lang="ko-KR" altLang="en-US" sz="1000" b="0" i="0" normalizeH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고객정보</a:t>
            </a:r>
            <a:endParaRPr lang="en-US" altLang="ko-KR" sz="1000" dirty="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 algn="l" defTabSz="962025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 kumimoji="1" b="0" i="0" normalizeH="0" noProof="0">
                <a:uLnTx/>
                <a:uFillTx/>
                <a:latin typeface="굴림" charset="-127"/>
                <a:ea typeface="굴림" charset="-127"/>
                <a:cs typeface="+mn-cs"/>
              </a:defRPr>
            </a:pPr>
            <a:r>
              <a:rPr kumimoji="1" lang="ko-KR" altLang="en-US" sz="1000" b="0" i="0" normalizeH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핵심사업 사업계획서</a:t>
            </a:r>
            <a:endParaRPr lang="en-US" altLang="ko-KR" sz="1000" dirty="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 algn="l" defTabSz="962025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 kumimoji="1" b="0" i="0" normalizeH="0" noProof="0">
                <a:uLnTx/>
                <a:uFillTx/>
                <a:latin typeface="굴림" charset="-127"/>
                <a:ea typeface="굴림" charset="-127"/>
                <a:cs typeface="+mn-cs"/>
              </a:defRPr>
            </a:pPr>
            <a:r>
              <a:rPr kumimoji="1" lang="ko-KR" altLang="en-US" sz="1000" b="0" i="0" normalizeH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설계도면 등</a:t>
            </a:r>
            <a:endParaRPr lang="ko-KR" altLang="en-US" dirty="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CD13720-F7A2-4B6B-A89C-226F1E0EF67D}"/>
              </a:ext>
            </a:extLst>
          </p:cNvPr>
          <p:cNvSpPr txBox="1"/>
          <p:nvPr/>
        </p:nvSpPr>
        <p:spPr>
          <a:xfrm>
            <a:off x="6570668" y="1986299"/>
            <a:ext cx="1992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171450" indent="-171450" defTabSz="962025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 kumimoji="1" sz="800" b="0" i="0" normalizeH="0">
                <a:ln>
                  <a:solidFill>
                    <a:schemeClr val="tx1">
                      <a:alpha val="20000"/>
                    </a:schemeClr>
                  </a:solidFill>
                </a:ln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sz="100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랜섬웨어</a:t>
            </a:r>
            <a:endParaRPr lang="ko-KR" altLang="en-US" sz="1000" dirty="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00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문서형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악성코드</a:t>
            </a:r>
          </a:p>
          <a:p>
            <a:r>
              <a:rPr lang="en-US" altLang="ko-KR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OT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보안</a:t>
            </a:r>
          </a:p>
          <a:p>
            <a:r>
              <a:rPr lang="en-US" altLang="ko-KR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APT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공격 등</a:t>
            </a:r>
          </a:p>
        </p:txBody>
      </p:sp>
    </p:spTree>
    <p:extLst>
      <p:ext uri="{BB962C8B-B14F-4D97-AF65-F5344CB8AC3E}">
        <p14:creationId xmlns:p14="http://schemas.microsoft.com/office/powerpoint/2010/main" val="42927214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그룹 229">
            <a:extLst>
              <a:ext uri="{FF2B5EF4-FFF2-40B4-BE49-F238E27FC236}">
                <a16:creationId xmlns:a16="http://schemas.microsoft.com/office/drawing/2014/main" id="{E7E49077-3AEB-4825-A2D7-E59FE455BDE0}"/>
              </a:ext>
            </a:extLst>
          </p:cNvPr>
          <p:cNvGrpSpPr/>
          <p:nvPr/>
        </p:nvGrpSpPr>
        <p:grpSpPr>
          <a:xfrm>
            <a:off x="2747999" y="3702691"/>
            <a:ext cx="5915701" cy="2739750"/>
            <a:chOff x="2747999" y="3602596"/>
            <a:chExt cx="5915701" cy="2856928"/>
          </a:xfrm>
        </p:grpSpPr>
        <p:sp>
          <p:nvSpPr>
            <p:cNvPr id="229" name="자유형: 도형 228">
              <a:extLst>
                <a:ext uri="{FF2B5EF4-FFF2-40B4-BE49-F238E27FC236}">
                  <a16:creationId xmlns:a16="http://schemas.microsoft.com/office/drawing/2014/main" id="{F3649753-A759-4318-9444-EFA8083E597A}"/>
                </a:ext>
              </a:extLst>
            </p:cNvPr>
            <p:cNvSpPr/>
            <p:nvPr/>
          </p:nvSpPr>
          <p:spPr>
            <a:xfrm flipH="1">
              <a:off x="2747999" y="3602596"/>
              <a:ext cx="306514" cy="2856928"/>
            </a:xfrm>
            <a:custGeom>
              <a:avLst/>
              <a:gdLst>
                <a:gd name="connsiteX0" fmla="*/ 0 w 0"/>
                <a:gd name="connsiteY0" fmla="*/ 0 h 2306973"/>
                <a:gd name="connsiteX1" fmla="*/ 0 w 0"/>
                <a:gd name="connsiteY1" fmla="*/ 2306973 h 230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306973">
                  <a:moveTo>
                    <a:pt x="0" y="0"/>
                  </a:moveTo>
                  <a:lnTo>
                    <a:pt x="0" y="2306973"/>
                  </a:ln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77" name="자유형: 도형 176">
              <a:extLst>
                <a:ext uri="{FF2B5EF4-FFF2-40B4-BE49-F238E27FC236}">
                  <a16:creationId xmlns:a16="http://schemas.microsoft.com/office/drawing/2014/main" id="{101C44C6-2C26-489C-9A6F-9515C148E125}"/>
                </a:ext>
              </a:extLst>
            </p:cNvPr>
            <p:cNvSpPr/>
            <p:nvPr/>
          </p:nvSpPr>
          <p:spPr>
            <a:xfrm flipH="1">
              <a:off x="4252541" y="3602596"/>
              <a:ext cx="306514" cy="2856928"/>
            </a:xfrm>
            <a:custGeom>
              <a:avLst/>
              <a:gdLst>
                <a:gd name="connsiteX0" fmla="*/ 0 w 0"/>
                <a:gd name="connsiteY0" fmla="*/ 0 h 2306973"/>
                <a:gd name="connsiteX1" fmla="*/ 0 w 0"/>
                <a:gd name="connsiteY1" fmla="*/ 2306973 h 230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306973">
                  <a:moveTo>
                    <a:pt x="0" y="0"/>
                  </a:moveTo>
                  <a:lnTo>
                    <a:pt x="0" y="2306973"/>
                  </a:ln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78" name="자유형: 도형 177">
              <a:extLst>
                <a:ext uri="{FF2B5EF4-FFF2-40B4-BE49-F238E27FC236}">
                  <a16:creationId xmlns:a16="http://schemas.microsoft.com/office/drawing/2014/main" id="{525FC045-8EF6-456E-8D93-D1131FD3B6FA}"/>
                </a:ext>
              </a:extLst>
            </p:cNvPr>
            <p:cNvSpPr/>
            <p:nvPr/>
          </p:nvSpPr>
          <p:spPr>
            <a:xfrm flipH="1">
              <a:off x="6604234" y="3602596"/>
              <a:ext cx="306514" cy="2856928"/>
            </a:xfrm>
            <a:custGeom>
              <a:avLst/>
              <a:gdLst>
                <a:gd name="connsiteX0" fmla="*/ 0 w 0"/>
                <a:gd name="connsiteY0" fmla="*/ 0 h 2306973"/>
                <a:gd name="connsiteX1" fmla="*/ 0 w 0"/>
                <a:gd name="connsiteY1" fmla="*/ 2306973 h 230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306973">
                  <a:moveTo>
                    <a:pt x="0" y="0"/>
                  </a:moveTo>
                  <a:lnTo>
                    <a:pt x="0" y="2306973"/>
                  </a:ln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79" name="자유형: 도형 178">
              <a:extLst>
                <a:ext uri="{FF2B5EF4-FFF2-40B4-BE49-F238E27FC236}">
                  <a16:creationId xmlns:a16="http://schemas.microsoft.com/office/drawing/2014/main" id="{D371A3C7-2D8B-47EC-AF25-4FC8868DB55E}"/>
                </a:ext>
              </a:extLst>
            </p:cNvPr>
            <p:cNvSpPr/>
            <p:nvPr/>
          </p:nvSpPr>
          <p:spPr>
            <a:xfrm flipH="1">
              <a:off x="8357186" y="3602596"/>
              <a:ext cx="306514" cy="2856928"/>
            </a:xfrm>
            <a:custGeom>
              <a:avLst/>
              <a:gdLst>
                <a:gd name="connsiteX0" fmla="*/ 0 w 0"/>
                <a:gd name="connsiteY0" fmla="*/ 0 h 2306973"/>
                <a:gd name="connsiteX1" fmla="*/ 0 w 0"/>
                <a:gd name="connsiteY1" fmla="*/ 2306973 h 230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306973">
                  <a:moveTo>
                    <a:pt x="0" y="0"/>
                  </a:moveTo>
                  <a:lnTo>
                    <a:pt x="0" y="2306973"/>
                  </a:ln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F69F160-2DAE-477D-9F70-B061DC5BD35B}"/>
              </a:ext>
            </a:extLst>
          </p:cNvPr>
          <p:cNvSpPr/>
          <p:nvPr/>
        </p:nvSpPr>
        <p:spPr>
          <a:xfrm>
            <a:off x="0" y="2021068"/>
            <a:ext cx="9143999" cy="11916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화살표: 위쪽/아래쪽 4">
            <a:extLst>
              <a:ext uri="{FF2B5EF4-FFF2-40B4-BE49-F238E27FC236}">
                <a16:creationId xmlns:a16="http://schemas.microsoft.com/office/drawing/2014/main" id="{16B872FC-594F-47AD-ACC4-E506B4B1E549}"/>
              </a:ext>
            </a:extLst>
          </p:cNvPr>
          <p:cNvSpPr/>
          <p:nvPr/>
        </p:nvSpPr>
        <p:spPr>
          <a:xfrm rot="5400000">
            <a:off x="1592805" y="3268595"/>
            <a:ext cx="394296" cy="1964431"/>
          </a:xfrm>
          <a:prstGeom prst="upDownArrow">
            <a:avLst>
              <a:gd name="adj1" fmla="val 50000"/>
              <a:gd name="adj2" fmla="val 56174"/>
            </a:avLst>
          </a:prstGeom>
          <a:solidFill>
            <a:srgbClr val="9AC1E2"/>
          </a:solidFill>
          <a:ln w="25400">
            <a:noFill/>
          </a:ln>
          <a:effectLst>
            <a:outerShdw blurRad="25400" dist="38100" algn="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chemeClr val="lt1"/>
              </a:solidFill>
            </a:endParaRPr>
          </a:p>
        </p:txBody>
      </p:sp>
      <p:sp>
        <p:nvSpPr>
          <p:cNvPr id="6" name="사각형: 둥근 모서리 199">
            <a:extLst>
              <a:ext uri="{FF2B5EF4-FFF2-40B4-BE49-F238E27FC236}">
                <a16:creationId xmlns:a16="http://schemas.microsoft.com/office/drawing/2014/main" id="{ED0861B2-344B-45F1-9B5B-10A753085BA5}"/>
              </a:ext>
            </a:extLst>
          </p:cNvPr>
          <p:cNvSpPr/>
          <p:nvPr/>
        </p:nvSpPr>
        <p:spPr>
          <a:xfrm>
            <a:off x="3165029" y="3445845"/>
            <a:ext cx="1322868" cy="252000"/>
          </a:xfrm>
          <a:prstGeom prst="roundRect">
            <a:avLst>
              <a:gd name="adj" fmla="val 27476"/>
            </a:avLst>
          </a:prstGeom>
          <a:solidFill>
            <a:srgbClr val="2690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00" b="1" kern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주요 플랫폼</a:t>
            </a:r>
          </a:p>
        </p:txBody>
      </p:sp>
      <p:sp>
        <p:nvSpPr>
          <p:cNvPr id="11" name="사각형: 둥근 모서리 199">
            <a:extLst>
              <a:ext uri="{FF2B5EF4-FFF2-40B4-BE49-F238E27FC236}">
                <a16:creationId xmlns:a16="http://schemas.microsoft.com/office/drawing/2014/main" id="{C552066F-D326-4F2C-95A3-8BCA0D2EB81C}"/>
              </a:ext>
            </a:extLst>
          </p:cNvPr>
          <p:cNvSpPr/>
          <p:nvPr/>
        </p:nvSpPr>
        <p:spPr>
          <a:xfrm>
            <a:off x="687388" y="3436854"/>
            <a:ext cx="2209095" cy="252000"/>
          </a:xfrm>
          <a:prstGeom prst="roundRect">
            <a:avLst>
              <a:gd name="adj" fmla="val 27476"/>
            </a:avLst>
          </a:prstGeom>
          <a:solidFill>
            <a:srgbClr val="2690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00" b="1" kern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클라우드 서비스 종류</a:t>
            </a:r>
          </a:p>
        </p:txBody>
      </p:sp>
      <p:sp>
        <p:nvSpPr>
          <p:cNvPr id="12" name="사각형: 둥근 모서리 199">
            <a:extLst>
              <a:ext uri="{FF2B5EF4-FFF2-40B4-BE49-F238E27FC236}">
                <a16:creationId xmlns:a16="http://schemas.microsoft.com/office/drawing/2014/main" id="{63C4FF51-28A0-48C0-9490-42DC0E2B7608}"/>
              </a:ext>
            </a:extLst>
          </p:cNvPr>
          <p:cNvSpPr/>
          <p:nvPr/>
        </p:nvSpPr>
        <p:spPr>
          <a:xfrm>
            <a:off x="4656104" y="3436854"/>
            <a:ext cx="2207168" cy="252000"/>
          </a:xfrm>
          <a:prstGeom prst="roundRect">
            <a:avLst>
              <a:gd name="adj" fmla="val 27476"/>
            </a:avLst>
          </a:prstGeom>
          <a:solidFill>
            <a:srgbClr val="2690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00" b="1" kern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데이터 저장 위치</a:t>
            </a:r>
          </a:p>
        </p:txBody>
      </p:sp>
      <p:sp>
        <p:nvSpPr>
          <p:cNvPr id="13" name="사각형: 둥근 모서리 199">
            <a:extLst>
              <a:ext uri="{FF2B5EF4-FFF2-40B4-BE49-F238E27FC236}">
                <a16:creationId xmlns:a16="http://schemas.microsoft.com/office/drawing/2014/main" id="{3017ADE3-2B0A-4DCF-ADD2-A855E054C5D6}"/>
              </a:ext>
            </a:extLst>
          </p:cNvPr>
          <p:cNvSpPr/>
          <p:nvPr/>
        </p:nvSpPr>
        <p:spPr>
          <a:xfrm>
            <a:off x="7079534" y="3436854"/>
            <a:ext cx="1439886" cy="252000"/>
          </a:xfrm>
          <a:prstGeom prst="roundRect">
            <a:avLst>
              <a:gd name="adj" fmla="val 27476"/>
            </a:avLst>
          </a:prstGeom>
          <a:solidFill>
            <a:srgbClr val="2690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00" b="1" kern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보안 책임</a:t>
            </a:r>
          </a:p>
        </p:txBody>
      </p:sp>
      <p:grpSp>
        <p:nvGrpSpPr>
          <p:cNvPr id="226" name="그룹 225">
            <a:extLst>
              <a:ext uri="{FF2B5EF4-FFF2-40B4-BE49-F238E27FC236}">
                <a16:creationId xmlns:a16="http://schemas.microsoft.com/office/drawing/2014/main" id="{4E6888A3-9D01-42A5-BA0A-7C6C10D10FEC}"/>
              </a:ext>
            </a:extLst>
          </p:cNvPr>
          <p:cNvGrpSpPr/>
          <p:nvPr/>
        </p:nvGrpSpPr>
        <p:grpSpPr>
          <a:xfrm>
            <a:off x="3123184" y="3979906"/>
            <a:ext cx="1230643" cy="929378"/>
            <a:chOff x="7829731" y="3939234"/>
            <a:chExt cx="1230643" cy="929378"/>
          </a:xfrm>
        </p:grpSpPr>
        <p:pic>
          <p:nvPicPr>
            <p:cNvPr id="15" name="그림 14" descr="개체, 시계이(가) 표시된 사진&#10;&#10;자동 생성된 설명">
              <a:extLst>
                <a:ext uri="{FF2B5EF4-FFF2-40B4-BE49-F238E27FC236}">
                  <a16:creationId xmlns:a16="http://schemas.microsoft.com/office/drawing/2014/main" id="{50C03903-4620-4614-A74B-3A06F7956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509" y="4465189"/>
              <a:ext cx="318958" cy="296628"/>
            </a:xfrm>
            <a:prstGeom prst="rect">
              <a:avLst/>
            </a:prstGeom>
          </p:spPr>
        </p:pic>
        <p:pic>
          <p:nvPicPr>
            <p:cNvPr id="16" name="Picture 2" descr="google drive에 대한 이미지 검색결과">
              <a:extLst>
                <a:ext uri="{FF2B5EF4-FFF2-40B4-BE49-F238E27FC236}">
                  <a16:creationId xmlns:a16="http://schemas.microsoft.com/office/drawing/2014/main" id="{C62B701A-69FE-4E62-8830-166B54DC66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57" t="1" r="33389" b="9645"/>
            <a:stretch>
              <a:fillRect/>
            </a:stretch>
          </p:blipFill>
          <p:spPr bwMode="auto">
            <a:xfrm>
              <a:off x="8585744" y="3939234"/>
              <a:ext cx="474630" cy="4472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그림 16" descr="그리기, 음식이(가) 표시된 사진&#10;&#10;자동 생성된 설명">
              <a:extLst>
                <a:ext uri="{FF2B5EF4-FFF2-40B4-BE49-F238E27FC236}">
                  <a16:creationId xmlns:a16="http://schemas.microsoft.com/office/drawing/2014/main" id="{3864AAE3-052C-4BEB-A554-597F83A8F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9731" y="3988085"/>
              <a:ext cx="786344" cy="208872"/>
            </a:xfrm>
            <a:prstGeom prst="rect">
              <a:avLst/>
            </a:prstGeom>
          </p:spPr>
        </p:pic>
        <p:pic>
          <p:nvPicPr>
            <p:cNvPr id="38" name="Picture 2" descr="Salesforce Icon of Flat style - Available in SVG, PNG, EPS, AI ...">
              <a:extLst>
                <a:ext uri="{FF2B5EF4-FFF2-40B4-BE49-F238E27FC236}">
                  <a16:creationId xmlns:a16="http://schemas.microsoft.com/office/drawing/2014/main" id="{8A30E097-0D3D-4C93-BF7A-380D765BE7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71909" y="4390842"/>
              <a:ext cx="477770" cy="4777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8" name="그래픽 97">
            <a:extLst>
              <a:ext uri="{FF2B5EF4-FFF2-40B4-BE49-F238E27FC236}">
                <a16:creationId xmlns:a16="http://schemas.microsoft.com/office/drawing/2014/main" id="{91BB5D66-EDA8-41EA-A54A-2CCF00684F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85177" y="5393966"/>
            <a:ext cx="641622" cy="186071"/>
          </a:xfrm>
          <a:prstGeom prst="rect">
            <a:avLst/>
          </a:prstGeom>
        </p:spPr>
      </p:pic>
      <p:pic>
        <p:nvPicPr>
          <p:cNvPr id="99" name="그림 98">
            <a:extLst>
              <a:ext uri="{FF2B5EF4-FFF2-40B4-BE49-F238E27FC236}">
                <a16:creationId xmlns:a16="http://schemas.microsoft.com/office/drawing/2014/main" id="{78FEBF98-6DEB-4859-82A4-404C3C47EEF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72092" y="5399382"/>
            <a:ext cx="342644" cy="205587"/>
          </a:xfrm>
          <a:prstGeom prst="rect">
            <a:avLst/>
          </a:prstGeom>
        </p:spPr>
      </p:pic>
      <p:pic>
        <p:nvPicPr>
          <p:cNvPr id="100" name="Picture 8" descr="Storing Backups to the Oracle Cloud - Storage / Archive Classic ...">
            <a:extLst>
              <a:ext uri="{FF2B5EF4-FFF2-40B4-BE49-F238E27FC236}">
                <a16:creationId xmlns:a16="http://schemas.microsoft.com/office/drawing/2014/main" id="{305FE10B-AE50-4408-A023-1C8069110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4074" y="5829780"/>
            <a:ext cx="371291" cy="37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0" descr="작업: Cloud Monitoring 및 Cloud Logging | Google Cloud">
            <a:extLst>
              <a:ext uri="{FF2B5EF4-FFF2-40B4-BE49-F238E27FC236}">
                <a16:creationId xmlns:a16="http://schemas.microsoft.com/office/drawing/2014/main" id="{02DD4647-1C3E-4B8A-B57D-C9630D3F5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0817" y="5814594"/>
            <a:ext cx="752682" cy="39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73EE4CD-12F7-41F5-A954-41883269D544}"/>
              </a:ext>
            </a:extLst>
          </p:cNvPr>
          <p:cNvGrpSpPr/>
          <p:nvPr/>
        </p:nvGrpSpPr>
        <p:grpSpPr>
          <a:xfrm>
            <a:off x="851965" y="5378377"/>
            <a:ext cx="1927607" cy="379322"/>
            <a:chOff x="1458785" y="3648007"/>
            <a:chExt cx="1980834" cy="723651"/>
          </a:xfrm>
          <a:solidFill>
            <a:schemeClr val="bg1">
              <a:lumMod val="75000"/>
            </a:schemeClr>
          </a:solidFill>
        </p:grpSpPr>
        <p:sp>
          <p:nvSpPr>
            <p:cNvPr id="104" name="사각형: 둥근 모서리 103">
              <a:extLst>
                <a:ext uri="{FF2B5EF4-FFF2-40B4-BE49-F238E27FC236}">
                  <a16:creationId xmlns:a16="http://schemas.microsoft.com/office/drawing/2014/main" id="{4B7ED010-63C7-4A71-A1F6-9F4994A8719A}"/>
                </a:ext>
              </a:extLst>
            </p:cNvPr>
            <p:cNvSpPr/>
            <p:nvPr/>
          </p:nvSpPr>
          <p:spPr>
            <a:xfrm>
              <a:off x="1463393" y="3667328"/>
              <a:ext cx="1976226" cy="704330"/>
            </a:xfrm>
            <a:prstGeom prst="roundRect">
              <a:avLst>
                <a:gd name="adj" fmla="val 6393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ko-KR" sz="2000" b="1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A7F7623-C36E-43A7-8AC7-A6EA127877D4}"/>
                </a:ext>
              </a:extLst>
            </p:cNvPr>
            <p:cNvSpPr txBox="1"/>
            <p:nvPr/>
          </p:nvSpPr>
          <p:spPr>
            <a:xfrm>
              <a:off x="1458785" y="3648007"/>
              <a:ext cx="1976226" cy="70459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b="1" i="0" u="none" strike="noStrike" kern="1200" cap="none" spc="0" normalizeH="0" baseline="0" noProof="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uLnTx/>
                  <a:uFillTx/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PaaS</a:t>
              </a:r>
              <a:r>
                <a:rPr kumimoji="0" lang="en-US" altLang="ko-KR" b="1" i="0" u="none" strike="noStrike" kern="1200" cap="none" spc="0" normalizeH="0" baseline="30000" noProof="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uLnTx/>
                  <a:uFillTx/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2)</a:t>
              </a:r>
            </a:p>
          </p:txBody>
        </p: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8FA3CC9C-6752-4DA9-855F-2E66E035C7D7}"/>
              </a:ext>
            </a:extLst>
          </p:cNvPr>
          <p:cNvGrpSpPr/>
          <p:nvPr/>
        </p:nvGrpSpPr>
        <p:grpSpPr>
          <a:xfrm>
            <a:off x="851965" y="6010150"/>
            <a:ext cx="1927607" cy="371858"/>
            <a:chOff x="1458785" y="3667328"/>
            <a:chExt cx="1980834" cy="709416"/>
          </a:xfrm>
          <a:solidFill>
            <a:schemeClr val="bg1">
              <a:lumMod val="75000"/>
            </a:schemeClr>
          </a:solidFill>
        </p:grpSpPr>
        <p:sp>
          <p:nvSpPr>
            <p:cNvPr id="110" name="사각형: 둥근 모서리 109">
              <a:extLst>
                <a:ext uri="{FF2B5EF4-FFF2-40B4-BE49-F238E27FC236}">
                  <a16:creationId xmlns:a16="http://schemas.microsoft.com/office/drawing/2014/main" id="{A5C4DBCD-612E-4BDD-A24E-8F6AB0C269FB}"/>
                </a:ext>
              </a:extLst>
            </p:cNvPr>
            <p:cNvSpPr/>
            <p:nvPr/>
          </p:nvSpPr>
          <p:spPr>
            <a:xfrm>
              <a:off x="1463393" y="3667328"/>
              <a:ext cx="1976226" cy="704330"/>
            </a:xfrm>
            <a:prstGeom prst="roundRect">
              <a:avLst>
                <a:gd name="adj" fmla="val 6393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ko-KR" sz="2000" b="1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EFF45FD-C4C0-45E8-A41D-CAEF6E1FC0DF}"/>
                </a:ext>
              </a:extLst>
            </p:cNvPr>
            <p:cNvSpPr txBox="1"/>
            <p:nvPr/>
          </p:nvSpPr>
          <p:spPr>
            <a:xfrm>
              <a:off x="1458785" y="3672147"/>
              <a:ext cx="1976226" cy="70459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en-US" altLang="ko-KR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IaaS</a:t>
              </a:r>
              <a:r>
                <a:rPr lang="en-US" altLang="ko-KR" b="1" baseline="300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3)</a:t>
              </a:r>
            </a:p>
          </p:txBody>
        </p:sp>
      </p:grp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EF67924A-8A6A-484E-B986-34B5D45AAF44}"/>
              </a:ext>
            </a:extLst>
          </p:cNvPr>
          <p:cNvSpPr/>
          <p:nvPr/>
        </p:nvSpPr>
        <p:spPr>
          <a:xfrm>
            <a:off x="833553" y="4471826"/>
            <a:ext cx="1923123" cy="563000"/>
          </a:xfrm>
          <a:prstGeom prst="roundRect">
            <a:avLst>
              <a:gd name="adj" fmla="val 6595"/>
            </a:avLst>
          </a:prstGeom>
          <a:solidFill>
            <a:srgbClr val="9AC1E2"/>
          </a:solidFill>
          <a:ln w="76200">
            <a:noFill/>
          </a:ln>
          <a:effectLst>
            <a:outerShdw blurRad="381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2400" b="1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prstClr val="white"/>
                </a:solidFill>
                <a:uLnTx/>
                <a:uFillTx/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SaaS</a:t>
            </a:r>
            <a:r>
              <a:rPr kumimoji="0" lang="en-US" altLang="ko-KR" sz="2000" i="0" u="none" strike="noStrike" kern="1200" cap="none" spc="0" normalizeH="0" baseline="3000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prstClr val="white"/>
                </a:solidFill>
                <a:uLnTx/>
                <a:uFillTx/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1)</a:t>
            </a:r>
            <a:endParaRPr kumimoji="0" lang="en-US" altLang="ko-KR" sz="200" i="0" u="none" strike="noStrike" kern="1200" cap="none" spc="0" normalizeH="0" baseline="30000" noProof="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prstClr val="white"/>
              </a:solidFill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0CF64965-7F60-46B2-8214-AA4E99322DEB}"/>
              </a:ext>
            </a:extLst>
          </p:cNvPr>
          <p:cNvGrpSpPr/>
          <p:nvPr/>
        </p:nvGrpSpPr>
        <p:grpSpPr>
          <a:xfrm>
            <a:off x="4938113" y="4200431"/>
            <a:ext cx="605283" cy="512045"/>
            <a:chOff x="4409314" y="2711464"/>
            <a:chExt cx="805631" cy="681532"/>
          </a:xfrm>
        </p:grpSpPr>
        <p:pic>
          <p:nvPicPr>
            <p:cNvPr id="115" name="그림 114">
              <a:extLst>
                <a:ext uri="{FF2B5EF4-FFF2-40B4-BE49-F238E27FC236}">
                  <a16:creationId xmlns:a16="http://schemas.microsoft.com/office/drawing/2014/main" id="{8CB1C54A-0D2A-4B70-957B-ED9CB0705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9314" y="2711464"/>
              <a:ext cx="681532" cy="681532"/>
            </a:xfrm>
            <a:prstGeom prst="rect">
              <a:avLst/>
            </a:prstGeom>
          </p:spPr>
        </p:pic>
        <p:cxnSp>
          <p:nvCxnSpPr>
            <p:cNvPr id="117" name="직선 화살표 연결선 116">
              <a:extLst>
                <a:ext uri="{FF2B5EF4-FFF2-40B4-BE49-F238E27FC236}">
                  <a16:creationId xmlns:a16="http://schemas.microsoft.com/office/drawing/2014/main" id="{5D523566-4B96-44E7-9200-3A7AB045692D}"/>
                </a:ext>
              </a:extLst>
            </p:cNvPr>
            <p:cNvCxnSpPr/>
            <p:nvPr/>
          </p:nvCxnSpPr>
          <p:spPr>
            <a:xfrm>
              <a:off x="4932040" y="3074608"/>
              <a:ext cx="282905" cy="8207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C16EA51B-573A-4EF9-B973-78CE6BCA78C1}"/>
              </a:ext>
            </a:extLst>
          </p:cNvPr>
          <p:cNvGrpSpPr/>
          <p:nvPr/>
        </p:nvGrpSpPr>
        <p:grpSpPr>
          <a:xfrm>
            <a:off x="5579146" y="4022410"/>
            <a:ext cx="785385" cy="868086"/>
            <a:chOff x="5253780" y="2564115"/>
            <a:chExt cx="863924" cy="954895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83E19B92-2762-4025-8E00-1E7C4572FCA3}"/>
                </a:ext>
              </a:extLst>
            </p:cNvPr>
            <p:cNvSpPr/>
            <p:nvPr/>
          </p:nvSpPr>
          <p:spPr>
            <a:xfrm>
              <a:off x="5256076" y="2564115"/>
              <a:ext cx="252028" cy="2520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0BC0E527-7F23-4106-82AC-ED1ECBAFF318}"/>
                </a:ext>
              </a:extLst>
            </p:cNvPr>
            <p:cNvSpPr/>
            <p:nvPr/>
          </p:nvSpPr>
          <p:spPr>
            <a:xfrm>
              <a:off x="5560876" y="2564115"/>
              <a:ext cx="252028" cy="2520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42C629BE-43DE-4671-8E83-52ECC90F555D}"/>
                </a:ext>
              </a:extLst>
            </p:cNvPr>
            <p:cNvSpPr/>
            <p:nvPr/>
          </p:nvSpPr>
          <p:spPr>
            <a:xfrm>
              <a:off x="5865676" y="2564115"/>
              <a:ext cx="252028" cy="2520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7B4D620C-130C-422A-935E-B435D78D8A53}"/>
                </a:ext>
              </a:extLst>
            </p:cNvPr>
            <p:cNvSpPr/>
            <p:nvPr/>
          </p:nvSpPr>
          <p:spPr>
            <a:xfrm>
              <a:off x="5253780" y="2908322"/>
              <a:ext cx="252028" cy="2520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C6EFE847-82FD-471C-8F10-DE57389BADD9}"/>
                </a:ext>
              </a:extLst>
            </p:cNvPr>
            <p:cNvSpPr/>
            <p:nvPr/>
          </p:nvSpPr>
          <p:spPr>
            <a:xfrm>
              <a:off x="5558580" y="2908322"/>
              <a:ext cx="252028" cy="2520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2CE9DD7B-FC18-4FAF-87AC-434FD7632F88}"/>
                </a:ext>
              </a:extLst>
            </p:cNvPr>
            <p:cNvSpPr/>
            <p:nvPr/>
          </p:nvSpPr>
          <p:spPr>
            <a:xfrm>
              <a:off x="5863380" y="2908322"/>
              <a:ext cx="252028" cy="2520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AC1EA9F8-8DC5-452C-89B9-7A9813F3E1F6}"/>
                </a:ext>
              </a:extLst>
            </p:cNvPr>
            <p:cNvSpPr/>
            <p:nvPr/>
          </p:nvSpPr>
          <p:spPr>
            <a:xfrm>
              <a:off x="5253780" y="3266982"/>
              <a:ext cx="252028" cy="2520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AA795827-8FAA-4258-A6FE-017F6B5BF13B}"/>
                </a:ext>
              </a:extLst>
            </p:cNvPr>
            <p:cNvSpPr/>
            <p:nvPr/>
          </p:nvSpPr>
          <p:spPr>
            <a:xfrm>
              <a:off x="5558580" y="3266982"/>
              <a:ext cx="252028" cy="2520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3115AA58-AF40-4BAB-AAEF-A7BF55BC1C6C}"/>
                </a:ext>
              </a:extLst>
            </p:cNvPr>
            <p:cNvSpPr/>
            <p:nvPr/>
          </p:nvSpPr>
          <p:spPr>
            <a:xfrm>
              <a:off x="5863380" y="3266982"/>
              <a:ext cx="252028" cy="2520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73A51518-7725-4B05-AB74-66E29D3F6528}"/>
                </a:ext>
              </a:extLst>
            </p:cNvPr>
            <p:cNvSpPr/>
            <p:nvPr/>
          </p:nvSpPr>
          <p:spPr>
            <a:xfrm>
              <a:off x="5259680" y="2569549"/>
              <a:ext cx="120114" cy="120114"/>
            </a:xfrm>
            <a:prstGeom prst="rect">
              <a:avLst/>
            </a:prstGeom>
            <a:solidFill>
              <a:srgbClr val="9AC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420BFF0A-EC2C-4834-9042-2BA9798C68C3}"/>
                </a:ext>
              </a:extLst>
            </p:cNvPr>
            <p:cNvSpPr/>
            <p:nvPr/>
          </p:nvSpPr>
          <p:spPr>
            <a:xfrm>
              <a:off x="5697577" y="3039303"/>
              <a:ext cx="120114" cy="120114"/>
            </a:xfrm>
            <a:prstGeom prst="rect">
              <a:avLst/>
            </a:prstGeom>
            <a:solidFill>
              <a:srgbClr val="9AC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id="{416155AB-E944-4DB2-8806-1C73A77FFD52}"/>
                </a:ext>
              </a:extLst>
            </p:cNvPr>
            <p:cNvSpPr/>
            <p:nvPr/>
          </p:nvSpPr>
          <p:spPr>
            <a:xfrm>
              <a:off x="5989394" y="2569549"/>
              <a:ext cx="120114" cy="120114"/>
            </a:xfrm>
            <a:prstGeom prst="rect">
              <a:avLst/>
            </a:prstGeom>
            <a:solidFill>
              <a:srgbClr val="9AC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26" name="직사각형 125">
              <a:extLst>
                <a:ext uri="{FF2B5EF4-FFF2-40B4-BE49-F238E27FC236}">
                  <a16:creationId xmlns:a16="http://schemas.microsoft.com/office/drawing/2014/main" id="{804B41CB-51D1-4DCA-B154-8A5FCDD3E8C6}"/>
                </a:ext>
              </a:extLst>
            </p:cNvPr>
            <p:cNvSpPr/>
            <p:nvPr/>
          </p:nvSpPr>
          <p:spPr>
            <a:xfrm>
              <a:off x="5259679" y="3260193"/>
              <a:ext cx="245510" cy="245510"/>
            </a:xfrm>
            <a:prstGeom prst="rect">
              <a:avLst/>
            </a:prstGeom>
            <a:solidFill>
              <a:srgbClr val="9AC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BE54DF23-9C6F-423E-90D3-7EABD9146427}"/>
                </a:ext>
              </a:extLst>
            </p:cNvPr>
            <p:cNvSpPr/>
            <p:nvPr/>
          </p:nvSpPr>
          <p:spPr>
            <a:xfrm>
              <a:off x="5872194" y="3260193"/>
              <a:ext cx="245510" cy="245510"/>
            </a:xfrm>
            <a:prstGeom prst="rect">
              <a:avLst/>
            </a:prstGeom>
            <a:solidFill>
              <a:srgbClr val="9AC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D5E17745-D668-4F5E-AE3C-966B47519234}"/>
              </a:ext>
            </a:extLst>
          </p:cNvPr>
          <p:cNvSpPr txBox="1"/>
          <p:nvPr/>
        </p:nvSpPr>
        <p:spPr>
          <a:xfrm>
            <a:off x="4912214" y="4879724"/>
            <a:ext cx="1705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o-KR" altLang="en-US" sz="1000" b="1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데이터 위치 식별 불가</a:t>
            </a:r>
          </a:p>
        </p:txBody>
      </p:sp>
      <p:grpSp>
        <p:nvGrpSpPr>
          <p:cNvPr id="227" name="그룹 226">
            <a:extLst>
              <a:ext uri="{FF2B5EF4-FFF2-40B4-BE49-F238E27FC236}">
                <a16:creationId xmlns:a16="http://schemas.microsoft.com/office/drawing/2014/main" id="{D0948A03-0983-4231-9992-50B1E2D38836}"/>
              </a:ext>
            </a:extLst>
          </p:cNvPr>
          <p:cNvGrpSpPr/>
          <p:nvPr/>
        </p:nvGrpSpPr>
        <p:grpSpPr>
          <a:xfrm>
            <a:off x="4405798" y="5296451"/>
            <a:ext cx="2708932" cy="1070180"/>
            <a:chOff x="3464608" y="5980790"/>
            <a:chExt cx="1992271" cy="787058"/>
          </a:xfrm>
        </p:grpSpPr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DC5C6B57-9C0B-465D-A0F0-296CAB78F6A7}"/>
                </a:ext>
              </a:extLst>
            </p:cNvPr>
            <p:cNvGrpSpPr/>
            <p:nvPr/>
          </p:nvGrpSpPr>
          <p:grpSpPr>
            <a:xfrm>
              <a:off x="4396553" y="5980790"/>
              <a:ext cx="508734" cy="562304"/>
              <a:chOff x="5406180" y="2716515"/>
              <a:chExt cx="863924" cy="954895"/>
            </a:xfrm>
          </p:grpSpPr>
          <p:sp>
            <p:nvSpPr>
              <p:cNvPr id="132" name="직사각형 131">
                <a:extLst>
                  <a:ext uri="{FF2B5EF4-FFF2-40B4-BE49-F238E27FC236}">
                    <a16:creationId xmlns:a16="http://schemas.microsoft.com/office/drawing/2014/main" id="{BCB1D1D0-BF78-443A-B348-DAF77CB5777F}"/>
                  </a:ext>
                </a:extLst>
              </p:cNvPr>
              <p:cNvSpPr/>
              <p:nvPr/>
            </p:nvSpPr>
            <p:spPr>
              <a:xfrm>
                <a:off x="5408476" y="2716515"/>
                <a:ext cx="252028" cy="25202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4" name="직사각형 133">
                <a:extLst>
                  <a:ext uri="{FF2B5EF4-FFF2-40B4-BE49-F238E27FC236}">
                    <a16:creationId xmlns:a16="http://schemas.microsoft.com/office/drawing/2014/main" id="{3141C5C7-2D4A-4474-A79E-0B9C1603BEFD}"/>
                  </a:ext>
                </a:extLst>
              </p:cNvPr>
              <p:cNvSpPr/>
              <p:nvPr/>
            </p:nvSpPr>
            <p:spPr>
              <a:xfrm>
                <a:off x="5713276" y="2716515"/>
                <a:ext cx="252028" cy="25202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6" name="직사각형 135">
                <a:extLst>
                  <a:ext uri="{FF2B5EF4-FFF2-40B4-BE49-F238E27FC236}">
                    <a16:creationId xmlns:a16="http://schemas.microsoft.com/office/drawing/2014/main" id="{39B3FD31-B5E6-4D8A-8D8E-D89ADC2AE7A0}"/>
                  </a:ext>
                </a:extLst>
              </p:cNvPr>
              <p:cNvSpPr/>
              <p:nvPr/>
            </p:nvSpPr>
            <p:spPr>
              <a:xfrm>
                <a:off x="6018076" y="2716515"/>
                <a:ext cx="252028" cy="25202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7" name="직사각형 136">
                <a:extLst>
                  <a:ext uri="{FF2B5EF4-FFF2-40B4-BE49-F238E27FC236}">
                    <a16:creationId xmlns:a16="http://schemas.microsoft.com/office/drawing/2014/main" id="{3932AE83-1138-4EE6-A710-6CA832D3201F}"/>
                  </a:ext>
                </a:extLst>
              </p:cNvPr>
              <p:cNvSpPr/>
              <p:nvPr/>
            </p:nvSpPr>
            <p:spPr>
              <a:xfrm>
                <a:off x="5406180" y="3060722"/>
                <a:ext cx="252028" cy="25202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9" name="직사각형 138">
                <a:extLst>
                  <a:ext uri="{FF2B5EF4-FFF2-40B4-BE49-F238E27FC236}">
                    <a16:creationId xmlns:a16="http://schemas.microsoft.com/office/drawing/2014/main" id="{D860AE78-7F15-43D8-9718-E6330E1B3753}"/>
                  </a:ext>
                </a:extLst>
              </p:cNvPr>
              <p:cNvSpPr/>
              <p:nvPr/>
            </p:nvSpPr>
            <p:spPr>
              <a:xfrm>
                <a:off x="5710980" y="3060722"/>
                <a:ext cx="252028" cy="25202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41" name="직사각형 140">
                <a:extLst>
                  <a:ext uri="{FF2B5EF4-FFF2-40B4-BE49-F238E27FC236}">
                    <a16:creationId xmlns:a16="http://schemas.microsoft.com/office/drawing/2014/main" id="{B0A70D37-5220-4EA1-927D-1EC5B54D3CEF}"/>
                  </a:ext>
                </a:extLst>
              </p:cNvPr>
              <p:cNvSpPr/>
              <p:nvPr/>
            </p:nvSpPr>
            <p:spPr>
              <a:xfrm>
                <a:off x="6015780" y="3060722"/>
                <a:ext cx="252028" cy="25202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43" name="직사각형 142">
                <a:extLst>
                  <a:ext uri="{FF2B5EF4-FFF2-40B4-BE49-F238E27FC236}">
                    <a16:creationId xmlns:a16="http://schemas.microsoft.com/office/drawing/2014/main" id="{578ED2FF-7858-4F37-ACE7-8E4F1FBBDF5A}"/>
                  </a:ext>
                </a:extLst>
              </p:cNvPr>
              <p:cNvSpPr/>
              <p:nvPr/>
            </p:nvSpPr>
            <p:spPr>
              <a:xfrm>
                <a:off x="5406180" y="3419382"/>
                <a:ext cx="252028" cy="25202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45" name="직사각형 144">
                <a:extLst>
                  <a:ext uri="{FF2B5EF4-FFF2-40B4-BE49-F238E27FC236}">
                    <a16:creationId xmlns:a16="http://schemas.microsoft.com/office/drawing/2014/main" id="{AFE15B7C-8B8F-4B18-AA4F-03F30585F964}"/>
                  </a:ext>
                </a:extLst>
              </p:cNvPr>
              <p:cNvSpPr/>
              <p:nvPr/>
            </p:nvSpPr>
            <p:spPr>
              <a:xfrm>
                <a:off x="5710980" y="3419382"/>
                <a:ext cx="252028" cy="25202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47" name="직사각형 146">
                <a:extLst>
                  <a:ext uri="{FF2B5EF4-FFF2-40B4-BE49-F238E27FC236}">
                    <a16:creationId xmlns:a16="http://schemas.microsoft.com/office/drawing/2014/main" id="{CFFA8569-FD11-4E1E-B3F4-D410F5D8A757}"/>
                  </a:ext>
                </a:extLst>
              </p:cNvPr>
              <p:cNvSpPr/>
              <p:nvPr/>
            </p:nvSpPr>
            <p:spPr>
              <a:xfrm>
                <a:off x="6015780" y="3419382"/>
                <a:ext cx="252028" cy="25202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52" name="직사각형 151">
                <a:extLst>
                  <a:ext uri="{FF2B5EF4-FFF2-40B4-BE49-F238E27FC236}">
                    <a16:creationId xmlns:a16="http://schemas.microsoft.com/office/drawing/2014/main" id="{8601667D-10FA-4618-80F8-1379EAEA48C4}"/>
                  </a:ext>
                </a:extLst>
              </p:cNvPr>
              <p:cNvSpPr/>
              <p:nvPr/>
            </p:nvSpPr>
            <p:spPr>
              <a:xfrm>
                <a:off x="5411468" y="3060867"/>
                <a:ext cx="252028" cy="25202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8" name="그룹 167">
              <a:extLst>
                <a:ext uri="{FF2B5EF4-FFF2-40B4-BE49-F238E27FC236}">
                  <a16:creationId xmlns:a16="http://schemas.microsoft.com/office/drawing/2014/main" id="{31584781-492E-44B5-AC2A-711F157A890D}"/>
                </a:ext>
              </a:extLst>
            </p:cNvPr>
            <p:cNvGrpSpPr/>
            <p:nvPr/>
          </p:nvGrpSpPr>
          <p:grpSpPr>
            <a:xfrm>
              <a:off x="3973657" y="6096104"/>
              <a:ext cx="392073" cy="331678"/>
              <a:chOff x="4409314" y="2711464"/>
              <a:chExt cx="805631" cy="681532"/>
            </a:xfrm>
          </p:grpSpPr>
          <p:pic>
            <p:nvPicPr>
              <p:cNvPr id="169" name="그림 168">
                <a:extLst>
                  <a:ext uri="{FF2B5EF4-FFF2-40B4-BE49-F238E27FC236}">
                    <a16:creationId xmlns:a16="http://schemas.microsoft.com/office/drawing/2014/main" id="{164BCAA7-01D2-4BF8-92C8-50B93FA7AB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09314" y="2711464"/>
                <a:ext cx="681532" cy="681532"/>
              </a:xfrm>
              <a:prstGeom prst="rect">
                <a:avLst/>
              </a:prstGeom>
            </p:spPr>
          </p:pic>
          <p:cxnSp>
            <p:nvCxnSpPr>
              <p:cNvPr id="170" name="직선 화살표 연결선 169">
                <a:extLst>
                  <a:ext uri="{FF2B5EF4-FFF2-40B4-BE49-F238E27FC236}">
                    <a16:creationId xmlns:a16="http://schemas.microsoft.com/office/drawing/2014/main" id="{0E5DF268-C59E-41C3-A687-748E26C17B92}"/>
                  </a:ext>
                </a:extLst>
              </p:cNvPr>
              <p:cNvCxnSpPr/>
              <p:nvPr/>
            </p:nvCxnSpPr>
            <p:spPr>
              <a:xfrm>
                <a:off x="4932040" y="3074608"/>
                <a:ext cx="282905" cy="8207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46004697-8A6C-4627-B818-57192567C037}"/>
                </a:ext>
              </a:extLst>
            </p:cNvPr>
            <p:cNvSpPr txBox="1"/>
            <p:nvPr/>
          </p:nvSpPr>
          <p:spPr>
            <a:xfrm>
              <a:off x="3464608" y="6586766"/>
              <a:ext cx="1992271" cy="181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ko-KR" altLang="en-US" sz="1000" i="0" u="none" strike="noStrike" kern="1200" cap="none" spc="0" normalizeH="0" baseline="0" noProof="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데이터 위치 식별 가능</a:t>
              </a:r>
            </a:p>
          </p:txBody>
        </p:sp>
      </p:grpSp>
      <p:sp>
        <p:nvSpPr>
          <p:cNvPr id="159" name="사각형: 둥근 모서리 4">
            <a:extLst>
              <a:ext uri="{FF2B5EF4-FFF2-40B4-BE49-F238E27FC236}">
                <a16:creationId xmlns:a16="http://schemas.microsoft.com/office/drawing/2014/main" id="{8EBFFDD4-8213-4DD2-94BB-0B082FFCB09C}"/>
              </a:ext>
            </a:extLst>
          </p:cNvPr>
          <p:cNvSpPr/>
          <p:nvPr/>
        </p:nvSpPr>
        <p:spPr>
          <a:xfrm>
            <a:off x="7061942" y="5467817"/>
            <a:ext cx="1472978" cy="757905"/>
          </a:xfrm>
          <a:prstGeom prst="roundRect">
            <a:avLst>
              <a:gd name="adj" fmla="val 4033"/>
            </a:avLst>
          </a:prstGeom>
          <a:solidFill>
            <a:srgbClr val="EAF6FD"/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FA70981F-2A2B-44DF-B942-55910A0FF02D}"/>
              </a:ext>
            </a:extLst>
          </p:cNvPr>
          <p:cNvSpPr/>
          <p:nvPr/>
        </p:nvSpPr>
        <p:spPr>
          <a:xfrm>
            <a:off x="7348888" y="5721642"/>
            <a:ext cx="916990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12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CSP</a:t>
            </a:r>
            <a:r>
              <a:rPr lang="en-US" altLang="ko-KR" sz="1200" b="1" spc="-70" baseline="300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4)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66472F36-5BAF-4C98-9C00-D17DA5DBE297}"/>
              </a:ext>
            </a:extLst>
          </p:cNvPr>
          <p:cNvSpPr txBox="1"/>
          <p:nvPr/>
        </p:nvSpPr>
        <p:spPr>
          <a:xfrm>
            <a:off x="599546" y="3699460"/>
            <a:ext cx="2472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o-KR" altLang="en-US" sz="900" i="0" u="none" strike="noStrike" kern="1200" cap="none" spc="0" normalizeH="0" baseline="0" noProof="0" err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언택트</a:t>
            </a:r>
            <a:r>
              <a:rPr kumimoji="0" lang="en-US" altLang="ko-KR" sz="90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(Untact,</a:t>
            </a:r>
            <a:r>
              <a:rPr kumimoji="0" lang="ko-KR" altLang="en-US" sz="900" i="0" u="none" strike="noStrike" kern="1200" cap="none" spc="0" normalizeH="0" baseline="0" noProof="0" err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비대면</a:t>
            </a:r>
            <a:r>
              <a:rPr kumimoji="0" lang="en-US" altLang="ko-KR" sz="90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) </a:t>
            </a:r>
            <a:r>
              <a:rPr kumimoji="0" lang="ko-KR" altLang="en-US" sz="90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시대 도래 </a:t>
            </a:r>
            <a:r>
              <a:rPr kumimoji="0" lang="en-US" altLang="ko-KR" sz="90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/ </a:t>
            </a:r>
            <a:r>
              <a:rPr kumimoji="0" lang="ko-KR" altLang="en-US" sz="90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협업증가로</a:t>
            </a:r>
            <a:endParaRPr kumimoji="0" lang="en-US" altLang="ko-KR" sz="900" i="0" u="none" strike="noStrike" kern="1200" cap="none" spc="0" normalizeH="0" baseline="0" noProof="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o-KR" altLang="en-US" sz="90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데이터 확산 및 사용량 급증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F78E93F7-6D1F-43CD-9D8A-C2EF0232EDA4}"/>
              </a:ext>
            </a:extLst>
          </p:cNvPr>
          <p:cNvSpPr txBox="1"/>
          <p:nvPr/>
        </p:nvSpPr>
        <p:spPr>
          <a:xfrm>
            <a:off x="5217956" y="3711559"/>
            <a:ext cx="313923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o-KR" altLang="en-US" sz="1200" b="1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데이터 식별 </a:t>
            </a:r>
            <a:r>
              <a:rPr kumimoji="0" lang="en-US" altLang="ko-KR" sz="1200" b="1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·</a:t>
            </a:r>
            <a:r>
              <a:rPr kumimoji="0" lang="ko-KR" altLang="en-US" sz="1200" b="1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관리 및 공동책임 이슈 발생</a:t>
            </a:r>
          </a:p>
        </p:txBody>
      </p:sp>
      <p:sp>
        <p:nvSpPr>
          <p:cNvPr id="8" name="사각형: 둥근 모서리 4">
            <a:extLst>
              <a:ext uri="{FF2B5EF4-FFF2-40B4-BE49-F238E27FC236}">
                <a16:creationId xmlns:a16="http://schemas.microsoft.com/office/drawing/2014/main" id="{E2200BD7-6D89-461E-9990-7ABA3ED671FC}"/>
              </a:ext>
            </a:extLst>
          </p:cNvPr>
          <p:cNvSpPr/>
          <p:nvPr/>
        </p:nvSpPr>
        <p:spPr>
          <a:xfrm>
            <a:off x="7053207" y="3992302"/>
            <a:ext cx="1482282" cy="486280"/>
          </a:xfrm>
          <a:prstGeom prst="roundRect">
            <a:avLst>
              <a:gd name="adj" fmla="val 4033"/>
            </a:avLst>
          </a:prstGeom>
          <a:solidFill>
            <a:srgbClr val="C00000"/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D548DC8-93BC-4FAB-B67F-2E9D7D7C511F}"/>
              </a:ext>
            </a:extLst>
          </p:cNvPr>
          <p:cNvSpPr/>
          <p:nvPr/>
        </p:nvSpPr>
        <p:spPr>
          <a:xfrm>
            <a:off x="7009515" y="4114876"/>
            <a:ext cx="6553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사용자</a:t>
            </a:r>
            <a:endParaRPr lang="en-US" altLang="ko-KR" sz="1000" b="1" spc="-7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0" name="사각형: 둥근 모서리 4">
            <a:extLst>
              <a:ext uri="{FF2B5EF4-FFF2-40B4-BE49-F238E27FC236}">
                <a16:creationId xmlns:a16="http://schemas.microsoft.com/office/drawing/2014/main" id="{72739C2D-5959-47B3-BD2C-86CB02917167}"/>
              </a:ext>
            </a:extLst>
          </p:cNvPr>
          <p:cNvSpPr/>
          <p:nvPr/>
        </p:nvSpPr>
        <p:spPr>
          <a:xfrm>
            <a:off x="7056277" y="4632634"/>
            <a:ext cx="1493118" cy="486280"/>
          </a:xfrm>
          <a:prstGeom prst="roundRect">
            <a:avLst>
              <a:gd name="adj" fmla="val 9909"/>
            </a:avLst>
          </a:prstGeom>
          <a:solidFill>
            <a:srgbClr val="EAF6FD"/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2ED81A-4B0B-4F61-AAB0-EE35DA8E6356}"/>
              </a:ext>
            </a:extLst>
          </p:cNvPr>
          <p:cNvSpPr txBox="1"/>
          <p:nvPr/>
        </p:nvSpPr>
        <p:spPr>
          <a:xfrm>
            <a:off x="7622481" y="4399764"/>
            <a:ext cx="401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&amp;</a:t>
            </a:r>
            <a:endParaRPr lang="ko-KR" altLang="en-US" sz="140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A401D2-2870-48A6-9C08-0C4E0B5E9504}"/>
              </a:ext>
            </a:extLst>
          </p:cNvPr>
          <p:cNvSpPr txBox="1"/>
          <p:nvPr/>
        </p:nvSpPr>
        <p:spPr>
          <a:xfrm>
            <a:off x="7492578" y="4046187"/>
            <a:ext cx="118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900" b="1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Data</a:t>
            </a:r>
            <a:r>
              <a:rPr kumimoji="0" lang="ko-KR" altLang="en-US" sz="900" b="1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에 대한 </a:t>
            </a:r>
            <a:endParaRPr kumimoji="0" lang="en-US" altLang="ko-KR" sz="900" b="1" i="0" u="none" strike="noStrike" kern="1200" cap="none" spc="0" normalizeH="0" baseline="0" noProof="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altLang="en-US" sz="9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기본</a:t>
            </a:r>
            <a:r>
              <a:rPr kumimoji="0" lang="ko-KR" altLang="en-US" sz="900" b="1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 책임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18946CA-E60E-4830-BC0B-DA631B2FF564}"/>
              </a:ext>
            </a:extLst>
          </p:cNvPr>
          <p:cNvSpPr/>
          <p:nvPr/>
        </p:nvSpPr>
        <p:spPr>
          <a:xfrm>
            <a:off x="7032972" y="4754585"/>
            <a:ext cx="58297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CSP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AAAFE1-D5CF-40B8-9A49-3EFAF28F3D89}"/>
              </a:ext>
            </a:extLst>
          </p:cNvPr>
          <p:cNvSpPr txBox="1"/>
          <p:nvPr/>
        </p:nvSpPr>
        <p:spPr>
          <a:xfrm>
            <a:off x="7501064" y="4687715"/>
            <a:ext cx="118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altLang="en-US" sz="9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서비스 침해</a:t>
            </a:r>
            <a:endParaRPr lang="en-US" altLang="ko-KR" sz="9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o-KR" altLang="en-US" sz="900" b="1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보안사고만 책임</a:t>
            </a:r>
          </a:p>
        </p:txBody>
      </p:sp>
      <p:grpSp>
        <p:nvGrpSpPr>
          <p:cNvPr id="162" name="그룹 161"/>
          <p:cNvGrpSpPr/>
          <p:nvPr/>
        </p:nvGrpSpPr>
        <p:grpSpPr>
          <a:xfrm>
            <a:off x="304478" y="518737"/>
            <a:ext cx="6201340" cy="707886"/>
            <a:chOff x="304478" y="518737"/>
            <a:chExt cx="6201340" cy="707886"/>
          </a:xfrm>
        </p:grpSpPr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6201340" cy="707886"/>
              <a:chOff x="323528" y="425846"/>
              <a:chExt cx="6201340" cy="707886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5561714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>
                  <a:lnSpc>
                    <a:spcPts val="3075"/>
                  </a:lnSpc>
                  <a:defRPr/>
                </a:pPr>
                <a:r>
                  <a:rPr lang="en-US" altLang="ko-KR" sz="20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SaaS(Software as a Service) </a:t>
                </a:r>
                <a:r>
                  <a:rPr lang="ko-KR" altLang="en-US" sz="20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보안 이슈 </a:t>
                </a:r>
              </a:p>
            </p:txBody>
          </p:sp>
          <p:sp>
            <p:nvSpPr>
              <p:cNvPr id="166" name="직사각형 165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02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Market Issue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57E55338-534B-4000-8733-F20944E315BD}"/>
              </a:ext>
            </a:extLst>
          </p:cNvPr>
          <p:cNvGrpSpPr/>
          <p:nvPr/>
        </p:nvGrpSpPr>
        <p:grpSpPr>
          <a:xfrm>
            <a:off x="2119319" y="5683626"/>
            <a:ext cx="899544" cy="380617"/>
            <a:chOff x="1470959" y="5849413"/>
            <a:chExt cx="1083401" cy="458411"/>
          </a:xfrm>
        </p:grpSpPr>
        <p:grpSp>
          <p:nvGrpSpPr>
            <p:cNvPr id="183" name="그룹 182">
              <a:extLst>
                <a:ext uri="{FF2B5EF4-FFF2-40B4-BE49-F238E27FC236}">
                  <a16:creationId xmlns:a16="http://schemas.microsoft.com/office/drawing/2014/main" id="{8FCD34B4-705F-4E3A-94C0-45D93368562D}"/>
                </a:ext>
              </a:extLst>
            </p:cNvPr>
            <p:cNvGrpSpPr/>
            <p:nvPr/>
          </p:nvGrpSpPr>
          <p:grpSpPr>
            <a:xfrm>
              <a:off x="1470959" y="5849413"/>
              <a:ext cx="1083401" cy="458411"/>
              <a:chOff x="2740218" y="5028025"/>
              <a:chExt cx="1083401" cy="458411"/>
            </a:xfrm>
          </p:grpSpPr>
          <p:sp>
            <p:nvSpPr>
              <p:cNvPr id="184" name="사각형: 둥근 위쪽 모서리 122">
                <a:extLst>
                  <a:ext uri="{FF2B5EF4-FFF2-40B4-BE49-F238E27FC236}">
                    <a16:creationId xmlns:a16="http://schemas.microsoft.com/office/drawing/2014/main" id="{72991E2C-C30F-4753-8033-4694BF2026FD}"/>
                  </a:ext>
                </a:extLst>
              </p:cNvPr>
              <p:cNvSpPr/>
              <p:nvPr/>
            </p:nvSpPr>
            <p:spPr>
              <a:xfrm rot="5400000">
                <a:off x="3225063" y="4787830"/>
                <a:ext cx="236704" cy="960408"/>
              </a:xfrm>
              <a:prstGeom prst="round2SameRect">
                <a:avLst/>
              </a:prstGeom>
              <a:solidFill>
                <a:srgbClr val="9AC1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85" name="화살표: 위쪽/아래쪽 124">
                <a:extLst>
                  <a:ext uri="{FF2B5EF4-FFF2-40B4-BE49-F238E27FC236}">
                    <a16:creationId xmlns:a16="http://schemas.microsoft.com/office/drawing/2014/main" id="{E18B07FB-343D-433A-8B9B-E9728A3C5C04}"/>
                  </a:ext>
                </a:extLst>
              </p:cNvPr>
              <p:cNvSpPr/>
              <p:nvPr/>
            </p:nvSpPr>
            <p:spPr>
              <a:xfrm>
                <a:off x="2740218" y="5028025"/>
                <a:ext cx="238860" cy="458411"/>
              </a:xfrm>
              <a:prstGeom prst="upDownArrow">
                <a:avLst>
                  <a:gd name="adj1" fmla="val 50000"/>
                  <a:gd name="adj2" fmla="val 56174"/>
                </a:avLst>
              </a:prstGeom>
              <a:solidFill>
                <a:schemeClr val="bg1"/>
              </a:solidFill>
              <a:ln w="25400">
                <a:solidFill>
                  <a:srgbClr val="9AC1E2"/>
                </a:solidFill>
              </a:ln>
              <a:effectLst>
                <a:outerShdw blurRad="25400" dist="38100" algn="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chemeClr val="lt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3EDF402C-82B6-4393-B13C-5F5F1D617293}"/>
                  </a:ext>
                </a:extLst>
              </p:cNvPr>
              <p:cNvSpPr txBox="1"/>
              <p:nvPr/>
            </p:nvSpPr>
            <p:spPr>
              <a:xfrm>
                <a:off x="3297513" y="5145713"/>
                <a:ext cx="515866" cy="2780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 b="1">
                    <a:ln>
                      <a:solidFill>
                        <a:schemeClr val="tx2">
                          <a:lumMod val="60000"/>
                          <a:lumOff val="4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Data</a:t>
                </a:r>
                <a:endParaRPr lang="ko-KR" altLang="en-US" sz="9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87" name="그룹 186"/>
            <p:cNvGrpSpPr/>
            <p:nvPr/>
          </p:nvGrpSpPr>
          <p:grpSpPr>
            <a:xfrm>
              <a:off x="1800181" y="5931482"/>
              <a:ext cx="248030" cy="315877"/>
              <a:chOff x="3089806" y="2339366"/>
              <a:chExt cx="375991" cy="478841"/>
            </a:xfrm>
          </p:grpSpPr>
          <p:sp>
            <p:nvSpPr>
              <p:cNvPr id="188" name="모서리가 둥근 직사각형 187"/>
              <p:cNvSpPr/>
              <p:nvPr/>
            </p:nvSpPr>
            <p:spPr>
              <a:xfrm>
                <a:off x="3089806" y="2339366"/>
                <a:ext cx="375991" cy="478841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rgbClr val="9AC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pic>
            <p:nvPicPr>
              <p:cNvPr id="189" name="Picture 3" descr="C:\Users\Administrator\Desktop\cloud-computing.png"/>
              <p:cNvPicPr>
                <a:picLocks noChangeAspect="1" noChangeArrowheads="1"/>
              </p:cNvPicPr>
              <p:nvPr/>
            </p:nvPicPr>
            <p:blipFill>
              <a:blip r:embed="rId13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110170" y="2400385"/>
                <a:ext cx="351024" cy="351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F5BBFDD0-94F8-4EF4-8230-A01AA28774CD}"/>
              </a:ext>
            </a:extLst>
          </p:cNvPr>
          <p:cNvSpPr/>
          <p:nvPr/>
        </p:nvSpPr>
        <p:spPr>
          <a:xfrm>
            <a:off x="322686" y="6442440"/>
            <a:ext cx="6152056" cy="331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pPr marR="0" lvl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ko-KR" altLang="en-US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주</a:t>
            </a:r>
            <a:r>
              <a:rPr lang="en-US" altLang="ko-KR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1) SaaS(Software as a Service): </a:t>
            </a:r>
            <a:r>
              <a:rPr lang="ko-KR" altLang="en-US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소프트웨어나 어플리케이션을 이용자에게 제공</a:t>
            </a:r>
            <a:endParaRPr lang="en-US" altLang="ko-KR" sz="800" kern="0" spc="-7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R="0" lvl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ko-KR" altLang="en-US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주</a:t>
            </a:r>
            <a:r>
              <a:rPr lang="en-US" altLang="ko-KR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2) PaaS(Platform as a Service): </a:t>
            </a:r>
            <a:r>
              <a:rPr lang="ko-KR" altLang="en-US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프로그램이나 애플리케이션을 개발하는데 필요한 툴이나 프레임워크 등 제공 </a:t>
            </a:r>
            <a:endParaRPr lang="en-US" altLang="ko-KR" sz="800" kern="0" spc="-7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84F511C8-AB1F-445C-9D1E-F03F3CA9AFA3}"/>
              </a:ext>
            </a:extLst>
          </p:cNvPr>
          <p:cNvSpPr/>
          <p:nvPr/>
        </p:nvSpPr>
        <p:spPr>
          <a:xfrm>
            <a:off x="6625226" y="2880072"/>
            <a:ext cx="2363453" cy="251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R="0" lvl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ko-KR" sz="800" b="0" i="0" u="none" strike="noStrike" kern="0" cap="none" spc="0" normalizeH="0" baseline="0" noProof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※ </a:t>
            </a:r>
            <a:r>
              <a:rPr kumimoji="0" lang="ko-KR" altLang="en-US" sz="800" b="0" i="0" u="none" strike="noStrike" kern="0" cap="none" spc="0" normalizeH="0" baseline="0" noProof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출처 </a:t>
            </a:r>
            <a:r>
              <a:rPr kumimoji="0" lang="en-US" altLang="ko-KR" sz="800" b="0" i="0" u="none" strike="noStrike" kern="0" cap="none" spc="0" normalizeH="0" baseline="0" noProof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: IBM </a:t>
            </a:r>
            <a:r>
              <a:rPr kumimoji="0" lang="ko-KR" altLang="en-US" sz="800" b="0" i="0" u="none" strike="noStrike" kern="0" cap="none" spc="0" normalizeH="0" baseline="0" noProof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엑스포스 보안 연구소</a:t>
            </a:r>
            <a:r>
              <a:rPr kumimoji="0" lang="en-US" altLang="ko-KR" sz="800" b="0" i="0" u="none" strike="noStrike" kern="0" cap="none" spc="0" normalizeH="0" baseline="0" noProof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marR="0" lvl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en-US" altLang="ko-KR" sz="800" ker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    </a:t>
            </a:r>
            <a:r>
              <a:rPr kumimoji="0" lang="en-US" altLang="ko-KR" sz="800" b="0" i="0" u="none" strike="noStrike" kern="0" cap="none" spc="0" normalizeH="0" baseline="0" noProof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2019</a:t>
            </a:r>
            <a:r>
              <a:rPr kumimoji="0" lang="ko-KR" altLang="en-US" sz="800" b="0" i="0" u="none" strike="noStrike" kern="0" cap="none" spc="0" normalizeH="0" baseline="0" noProof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년 클라우드 보안 사건 분석 보고서</a:t>
            </a:r>
            <a:endParaRPr kumimoji="0" lang="en-US" altLang="ko-KR" sz="800" b="0" i="0" u="none" strike="noStrike" kern="0" cap="none" spc="0" normalizeH="0" baseline="0" noProof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73D5334F-1FC1-4149-AD30-B5064ACE9988}"/>
              </a:ext>
            </a:extLst>
          </p:cNvPr>
          <p:cNvGrpSpPr/>
          <p:nvPr/>
        </p:nvGrpSpPr>
        <p:grpSpPr>
          <a:xfrm>
            <a:off x="1279232" y="4066524"/>
            <a:ext cx="1357480" cy="361340"/>
            <a:chOff x="1299715" y="3971274"/>
            <a:chExt cx="1357480" cy="361340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D1153EEB-32D4-41DB-B10B-3C24A8367A71}"/>
                </a:ext>
              </a:extLst>
            </p:cNvPr>
            <p:cNvGrpSpPr/>
            <p:nvPr/>
          </p:nvGrpSpPr>
          <p:grpSpPr>
            <a:xfrm>
              <a:off x="1299715" y="3971274"/>
              <a:ext cx="943742" cy="361340"/>
              <a:chOff x="1146271" y="3912523"/>
              <a:chExt cx="1250630" cy="478841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1146271" y="3912523"/>
                <a:ext cx="375991" cy="478841"/>
                <a:chOff x="3089806" y="2339366"/>
                <a:chExt cx="375991" cy="478841"/>
              </a:xfrm>
            </p:grpSpPr>
            <p:sp>
              <p:nvSpPr>
                <p:cNvPr id="2" name="모서리가 둥근 직사각형 1"/>
                <p:cNvSpPr/>
                <p:nvPr/>
              </p:nvSpPr>
              <p:spPr>
                <a:xfrm>
                  <a:off x="3089806" y="2339366"/>
                  <a:ext cx="375991" cy="478841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rgbClr val="9AC1E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172" name="Picture 3" descr="C:\Users\Administrator\Desktop\cloud-computing.png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3110170" y="2400385"/>
                  <a:ext cx="351024" cy="35102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74" name="그룹 173"/>
              <p:cNvGrpSpPr/>
              <p:nvPr/>
            </p:nvGrpSpPr>
            <p:grpSpPr>
              <a:xfrm>
                <a:off x="1583906" y="3912523"/>
                <a:ext cx="375991" cy="478841"/>
                <a:chOff x="3089806" y="2339366"/>
                <a:chExt cx="375991" cy="478841"/>
              </a:xfrm>
            </p:grpSpPr>
            <p:sp>
              <p:nvSpPr>
                <p:cNvPr id="175" name="모서리가 둥근 직사각형 174"/>
                <p:cNvSpPr/>
                <p:nvPr/>
              </p:nvSpPr>
              <p:spPr>
                <a:xfrm>
                  <a:off x="3089806" y="2339366"/>
                  <a:ext cx="375991" cy="478841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rgbClr val="9AC1E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176" name="Picture 3" descr="C:\Users\Administrator\Desktop\cloud-computing.png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3110170" y="2400385"/>
                  <a:ext cx="351024" cy="35102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90" name="그룹 189"/>
              <p:cNvGrpSpPr/>
              <p:nvPr/>
            </p:nvGrpSpPr>
            <p:grpSpPr>
              <a:xfrm>
                <a:off x="2020910" y="3912523"/>
                <a:ext cx="375991" cy="478841"/>
                <a:chOff x="3089806" y="2339366"/>
                <a:chExt cx="375991" cy="478841"/>
              </a:xfrm>
            </p:grpSpPr>
            <p:sp>
              <p:nvSpPr>
                <p:cNvPr id="191" name="모서리가 둥근 직사각형 190"/>
                <p:cNvSpPr/>
                <p:nvPr/>
              </p:nvSpPr>
              <p:spPr>
                <a:xfrm>
                  <a:off x="3089806" y="2339366"/>
                  <a:ext cx="375991" cy="478841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rgbClr val="9AC1E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192" name="Picture 3" descr="C:\Users\Administrator\Desktop\cloud-computing.png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3110170" y="2400385"/>
                  <a:ext cx="351024" cy="35102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5C3A5B15-94E8-4A96-B84C-B16742CC2F0A}"/>
                </a:ext>
              </a:extLst>
            </p:cNvPr>
            <p:cNvSpPr txBox="1"/>
            <p:nvPr/>
          </p:nvSpPr>
          <p:spPr>
            <a:xfrm>
              <a:off x="2228873" y="4047450"/>
              <a:ext cx="4283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Data</a:t>
              </a:r>
              <a:endParaRPr lang="ko-KR" altLang="en-US" sz="9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28" name="직사각형 227">
            <a:extLst>
              <a:ext uri="{FF2B5EF4-FFF2-40B4-BE49-F238E27FC236}">
                <a16:creationId xmlns:a16="http://schemas.microsoft.com/office/drawing/2014/main" id="{430EA1D0-5B3D-4A25-8659-73D5045858C2}"/>
              </a:ext>
            </a:extLst>
          </p:cNvPr>
          <p:cNvSpPr/>
          <p:nvPr/>
        </p:nvSpPr>
        <p:spPr>
          <a:xfrm>
            <a:off x="611188" y="3704306"/>
            <a:ext cx="7993260" cy="1452886"/>
          </a:xfrm>
          <a:prstGeom prst="rect">
            <a:avLst/>
          </a:prstGeom>
          <a:noFill/>
          <a:ln w="95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</a:endParaRPr>
          </a:p>
        </p:txBody>
      </p:sp>
      <p:sp>
        <p:nvSpPr>
          <p:cNvPr id="171" name="직사각형 170">
            <a:extLst>
              <a:ext uri="{FF2B5EF4-FFF2-40B4-BE49-F238E27FC236}">
                <a16:creationId xmlns:a16="http://schemas.microsoft.com/office/drawing/2014/main" id="{B9078198-D17B-44E3-8071-0B93DDA9FF5A}"/>
              </a:ext>
            </a:extLst>
          </p:cNvPr>
          <p:cNvSpPr/>
          <p:nvPr/>
        </p:nvSpPr>
        <p:spPr>
          <a:xfrm>
            <a:off x="4593968" y="6442440"/>
            <a:ext cx="6152056" cy="331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pPr marR="0" lvl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ko-KR" altLang="en-US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주</a:t>
            </a:r>
            <a:r>
              <a:rPr lang="en-US" altLang="ko-KR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3) IaaS(Instructure as a Service): </a:t>
            </a:r>
            <a:r>
              <a:rPr lang="ko-KR" altLang="en-US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서버와</a:t>
            </a:r>
            <a:r>
              <a:rPr lang="en-US" altLang="ko-KR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스토리지</a:t>
            </a:r>
            <a:r>
              <a:rPr lang="en-US" altLang="ko-KR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네트워크 장비 등의 </a:t>
            </a:r>
            <a:r>
              <a:rPr lang="en-US" altLang="ko-KR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IT </a:t>
            </a:r>
            <a:r>
              <a:rPr lang="ko-KR" altLang="en-US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인프라 자원 제공 </a:t>
            </a:r>
            <a:r>
              <a:rPr lang="en-US" altLang="ko-KR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latinLnBrk="0">
              <a:defRPr/>
            </a:pPr>
            <a:r>
              <a:rPr lang="ko-KR" altLang="en-US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주</a:t>
            </a:r>
            <a:r>
              <a:rPr lang="en-US" altLang="ko-KR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4) CSP (Cloud Service Provider)</a:t>
            </a:r>
            <a:r>
              <a:rPr lang="ko-KR" altLang="en-US" sz="800" kern="0" spc="-7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kumimoji="0" lang="en-US" altLang="ko-KR" sz="800" b="0" i="0" u="none" strike="noStrike" kern="0" cap="none" spc="-70" normalizeH="0" noProof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09032DD7-B65E-4ADA-84D9-DC677987E898}"/>
              </a:ext>
            </a:extLst>
          </p:cNvPr>
          <p:cNvGrpSpPr/>
          <p:nvPr/>
        </p:nvGrpSpPr>
        <p:grpSpPr>
          <a:xfrm>
            <a:off x="2119805" y="5068968"/>
            <a:ext cx="899544" cy="380617"/>
            <a:chOff x="1470959" y="4872221"/>
            <a:chExt cx="1083401" cy="458411"/>
          </a:xfrm>
        </p:grpSpPr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8FCD34B4-705F-4E3A-94C0-45D93368562D}"/>
                </a:ext>
              </a:extLst>
            </p:cNvPr>
            <p:cNvGrpSpPr/>
            <p:nvPr/>
          </p:nvGrpSpPr>
          <p:grpSpPr>
            <a:xfrm>
              <a:off x="1470959" y="4872221"/>
              <a:ext cx="1083401" cy="458411"/>
              <a:chOff x="2740218" y="5028025"/>
              <a:chExt cx="1083401" cy="458411"/>
            </a:xfrm>
          </p:grpSpPr>
          <p:sp>
            <p:nvSpPr>
              <p:cNvPr id="123" name="사각형: 둥근 위쪽 모서리 122">
                <a:extLst>
                  <a:ext uri="{FF2B5EF4-FFF2-40B4-BE49-F238E27FC236}">
                    <a16:creationId xmlns:a16="http://schemas.microsoft.com/office/drawing/2014/main" id="{72991E2C-C30F-4753-8033-4694BF2026FD}"/>
                  </a:ext>
                </a:extLst>
              </p:cNvPr>
              <p:cNvSpPr/>
              <p:nvPr/>
            </p:nvSpPr>
            <p:spPr>
              <a:xfrm rot="5400000">
                <a:off x="3225063" y="4787830"/>
                <a:ext cx="236704" cy="960408"/>
              </a:xfrm>
              <a:prstGeom prst="round2SameRect">
                <a:avLst/>
              </a:prstGeom>
              <a:solidFill>
                <a:srgbClr val="9AC1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25" name="화살표: 위쪽/아래쪽 124">
                <a:extLst>
                  <a:ext uri="{FF2B5EF4-FFF2-40B4-BE49-F238E27FC236}">
                    <a16:creationId xmlns:a16="http://schemas.microsoft.com/office/drawing/2014/main" id="{E18B07FB-343D-433A-8B9B-E9728A3C5C04}"/>
                  </a:ext>
                </a:extLst>
              </p:cNvPr>
              <p:cNvSpPr/>
              <p:nvPr/>
            </p:nvSpPr>
            <p:spPr>
              <a:xfrm>
                <a:off x="2740218" y="5028025"/>
                <a:ext cx="238860" cy="458411"/>
              </a:xfrm>
              <a:prstGeom prst="upDownArrow">
                <a:avLst>
                  <a:gd name="adj1" fmla="val 50000"/>
                  <a:gd name="adj2" fmla="val 56174"/>
                </a:avLst>
              </a:prstGeom>
              <a:solidFill>
                <a:schemeClr val="bg1"/>
              </a:solidFill>
              <a:ln w="25400">
                <a:solidFill>
                  <a:srgbClr val="9AC1E2"/>
                </a:solidFill>
              </a:ln>
              <a:effectLst>
                <a:outerShdw blurRad="25400" dist="38100" algn="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chemeClr val="lt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EDF402C-82B6-4393-B13C-5F5F1D617293}"/>
                  </a:ext>
                </a:extLst>
              </p:cNvPr>
              <p:cNvSpPr txBox="1"/>
              <p:nvPr/>
            </p:nvSpPr>
            <p:spPr>
              <a:xfrm>
                <a:off x="3297513" y="5145713"/>
                <a:ext cx="515866" cy="2780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 b="1">
                    <a:ln>
                      <a:solidFill>
                        <a:schemeClr val="tx2">
                          <a:lumMod val="60000"/>
                          <a:lumOff val="4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Data</a:t>
                </a:r>
                <a:endParaRPr lang="ko-KR" altLang="en-US" sz="9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80" name="그룹 179"/>
            <p:cNvGrpSpPr/>
            <p:nvPr/>
          </p:nvGrpSpPr>
          <p:grpSpPr>
            <a:xfrm>
              <a:off x="1800181" y="4954290"/>
              <a:ext cx="248030" cy="315877"/>
              <a:chOff x="3089806" y="2339366"/>
              <a:chExt cx="375991" cy="478841"/>
            </a:xfrm>
          </p:grpSpPr>
          <p:sp>
            <p:nvSpPr>
              <p:cNvPr id="181" name="모서리가 둥근 직사각형 180"/>
              <p:cNvSpPr/>
              <p:nvPr/>
            </p:nvSpPr>
            <p:spPr>
              <a:xfrm>
                <a:off x="3089806" y="2339366"/>
                <a:ext cx="375991" cy="478841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rgbClr val="9AC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pic>
            <p:nvPicPr>
              <p:cNvPr id="182" name="Picture 3" descr="C:\Users\Administrator\Desktop\cloud-computing.png"/>
              <p:cNvPicPr>
                <a:picLocks noChangeAspect="1" noChangeArrowheads="1"/>
              </p:cNvPicPr>
              <p:nvPr/>
            </p:nvPicPr>
            <p:blipFill>
              <a:blip r:embed="rId13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110170" y="2400385"/>
                <a:ext cx="351024" cy="351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19" name="직선 연결선 18"/>
          <p:cNvCxnSpPr/>
          <p:nvPr/>
        </p:nvCxnSpPr>
        <p:spPr>
          <a:xfrm flipH="1">
            <a:off x="7596336" y="4103550"/>
            <a:ext cx="0" cy="25202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 flipH="1">
            <a:off x="7596336" y="4756894"/>
            <a:ext cx="0" cy="25202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/>
          <p:cNvGrpSpPr/>
          <p:nvPr/>
        </p:nvGrpSpPr>
        <p:grpSpPr>
          <a:xfrm>
            <a:off x="8136401" y="3853619"/>
            <a:ext cx="934297" cy="800536"/>
            <a:chOff x="8165643" y="3953211"/>
            <a:chExt cx="758945" cy="650289"/>
          </a:xfrm>
          <a:effectLst>
            <a:glow rad="25400">
              <a:schemeClr val="accent2">
                <a:satMod val="175000"/>
                <a:alpha val="20000"/>
              </a:schemeClr>
            </a:glow>
          </a:effectLst>
        </p:grpSpPr>
        <p:pic>
          <p:nvPicPr>
            <p:cNvPr id="1026" name="Picture 2" descr="C:\Users\Administrator\Desktop\226-2265334_working-on-laptop-png-man-working-on-laptop.png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65643" y="4099444"/>
              <a:ext cx="645071" cy="504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Administrator\Desktop\5f605ee5869b4.pn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038917">
              <a:off x="8495533" y="3953211"/>
              <a:ext cx="429055" cy="324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8D73A718-71E4-41C1-A39D-E0E2C3E10A3F}"/>
              </a:ext>
            </a:extLst>
          </p:cNvPr>
          <p:cNvGrpSpPr/>
          <p:nvPr/>
        </p:nvGrpSpPr>
        <p:grpSpPr>
          <a:xfrm>
            <a:off x="384644" y="2057437"/>
            <a:ext cx="6822315" cy="1092159"/>
            <a:chOff x="443206" y="3926516"/>
            <a:chExt cx="6822315" cy="1092159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F889E3C-92A0-477E-8C61-8CA75EBCD85D}"/>
                </a:ext>
              </a:extLst>
            </p:cNvPr>
            <p:cNvSpPr txBox="1"/>
            <p:nvPr/>
          </p:nvSpPr>
          <p:spPr>
            <a:xfrm>
              <a:off x="443206" y="3972235"/>
              <a:ext cx="6822315" cy="10464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ko-KR" altLang="en-US"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클라우드 데이터 보안은 </a:t>
              </a:r>
              <a:r>
                <a:rPr kumimoji="1" lang="en-US" altLang="ko-KR"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kumimoji="1" lang="ko-KR" altLang="en-US"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데이터</a:t>
              </a:r>
              <a:r>
                <a:rPr kumimoji="1" lang="en-US" altLang="ko-KR"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</a:t>
              </a:r>
              <a:r>
                <a:rPr kumimoji="1" lang="ko-KR" altLang="en-US"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에 대한 책임의 문제 </a:t>
              </a:r>
              <a:r>
                <a:rPr kumimoji="1" lang="en-US" altLang="ko-KR"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(</a:t>
              </a:r>
              <a:r>
                <a:rPr kumimoji="1" lang="ko-KR" altLang="en-US"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누가</a:t>
              </a:r>
              <a:r>
                <a:rPr kumimoji="1" lang="en-US" altLang="ko-KR"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kumimoji="1" lang="ko-KR" altLang="en-US"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책임질 것인가</a:t>
              </a:r>
              <a:r>
                <a:rPr kumimoji="1" lang="en-US" altLang="ko-KR" sz="1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?)</a:t>
              </a:r>
            </a:p>
            <a:p>
              <a:pPr>
                <a:spcBef>
                  <a:spcPts val="300"/>
                </a:spcBef>
              </a:pP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- AWS, MS, Google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등</a:t>
              </a: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클라우드 서비스 사업자</a:t>
              </a: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(CSP)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는 </a:t>
              </a:r>
              <a:r>
                <a:rPr kumimoji="1"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‘</a:t>
              </a:r>
              <a:r>
                <a:rPr kumimoji="1" lang="ko-KR" altLang="en-US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공동 책임</a:t>
              </a:r>
              <a:r>
                <a:rPr kumimoji="1"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’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명시</a:t>
              </a:r>
              <a:endParaRPr kumimoji="1" lang="en-US" altLang="ko-KR" sz="11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>
                <a:spcBef>
                  <a:spcPts val="300"/>
                </a:spcBef>
              </a:pP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- 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사이버 범죄 침투 경로 </a:t>
              </a: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위는 </a:t>
              </a:r>
              <a:r>
                <a:rPr kumimoji="1" lang="ko-KR" altLang="en-US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클라우드 어플리케이션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전체 사건 중 </a:t>
              </a: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45%)</a:t>
              </a:r>
            </a:p>
            <a:p>
              <a:pPr>
                <a:spcBef>
                  <a:spcPts val="300"/>
                </a:spcBef>
              </a:pP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- 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클라우드 데이터 유출사고 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발생시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kumimoji="1" lang="ko-KR" altLang="en-US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대부분 사용자의 책임으로 귀결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데이터 유출 사고사례 중 </a:t>
              </a: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85%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이상</a:t>
              </a: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</a:p>
            <a:p>
              <a:pPr>
                <a:spcBef>
                  <a:spcPts val="300"/>
                </a:spcBef>
              </a:pP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- 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멀티</a:t>
              </a:r>
              <a:r>
                <a:rPr kumimoji="1" lang="en-US" altLang="ko-KR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kumimoji="1" lang="ko-KR" altLang="en-US"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클라우드 확산에 따른 </a:t>
              </a:r>
              <a:r>
                <a:rPr kumimoji="1"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‘</a:t>
              </a:r>
              <a:r>
                <a:rPr kumimoji="1" lang="ko-KR" altLang="en-US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보안 경계 불확실 상승</a:t>
              </a:r>
              <a:r>
                <a:rPr kumimoji="1"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’</a:t>
              </a:r>
              <a:endParaRPr kumimoji="1" lang="ko-KR" altLang="en-US" sz="11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10DE77DF-0D54-4E7E-8AC0-6D8972B5CEBD}"/>
                </a:ext>
              </a:extLst>
            </p:cNvPr>
            <p:cNvSpPr/>
            <p:nvPr/>
          </p:nvSpPr>
          <p:spPr>
            <a:xfrm>
              <a:off x="455966" y="3926516"/>
              <a:ext cx="164762" cy="28800"/>
            </a:xfrm>
            <a:prstGeom prst="rect">
              <a:avLst/>
            </a:prstGeom>
            <a:solidFill>
              <a:srgbClr val="2690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2600"/>
              </a:lnSpc>
              <a:defRPr/>
            </a:pP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코로나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19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로 인해 </a:t>
            </a:r>
            <a:r>
              <a:rPr lang="ko-KR" altLang="en-US" sz="1600" b="1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언택트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시대 도래</a:t>
            </a:r>
            <a:endParaRPr lang="en-US" altLang="ko-KR" sz="1600" b="1" dirty="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ts val="2600"/>
              </a:lnSpc>
              <a:defRPr/>
            </a:pP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SaaS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시장 가파르게 성장하며 보안 관련 이슈 점화</a:t>
            </a:r>
          </a:p>
        </p:txBody>
      </p:sp>
    </p:spTree>
    <p:extLst>
      <p:ext uri="{BB962C8B-B14F-4D97-AF65-F5344CB8AC3E}">
        <p14:creationId xmlns:p14="http://schemas.microsoft.com/office/powerpoint/2010/main" val="329463434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그룹 123"/>
          <p:cNvGrpSpPr/>
          <p:nvPr/>
        </p:nvGrpSpPr>
        <p:grpSpPr>
          <a:xfrm>
            <a:off x="304478" y="518737"/>
            <a:ext cx="6201340" cy="707886"/>
            <a:chOff x="304478" y="518737"/>
            <a:chExt cx="6201340" cy="707886"/>
          </a:xfrm>
        </p:grpSpPr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6201340" cy="707886"/>
              <a:chOff x="323528" y="425846"/>
              <a:chExt cx="6201340" cy="707886"/>
            </a:xfrm>
          </p:grpSpPr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5561714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>
                  <a:lnSpc>
                    <a:spcPts val="3075"/>
                  </a:lnSpc>
                  <a:defRPr/>
                </a:pPr>
                <a:r>
                  <a:rPr lang="en-US" altLang="ko-KR" sz="20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SaaS </a:t>
                </a:r>
                <a:r>
                  <a:rPr lang="ko-KR" altLang="en-US" sz="20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환경 속 보안 이슈 극복 </a:t>
                </a:r>
              </a:p>
            </p:txBody>
          </p:sp>
          <p:sp>
            <p:nvSpPr>
              <p:cNvPr id="130" name="직사각형 129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02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Market Issue</a:t>
              </a: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2600"/>
              </a:lnSpc>
              <a:defRPr/>
            </a:pPr>
            <a:r>
              <a:rPr lang="en-US" altLang="ko-KR" sz="16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SaaS </a:t>
            </a:r>
            <a:r>
              <a:rPr lang="ko-KR" altLang="en-US" sz="16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클라우드 서비스 보안 이슈를 해결하는 클라우드 통합 </a:t>
            </a:r>
            <a:r>
              <a:rPr lang="en-US" altLang="ko-KR" sz="16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Key Vault </a:t>
            </a:r>
            <a:r>
              <a:rPr lang="ko-KR" altLang="en-US" sz="16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제공</a:t>
            </a:r>
            <a:endParaRPr lang="en-US" altLang="ko-KR" sz="16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72FC422D-0310-4FF1-9958-EB18561CB52E}"/>
              </a:ext>
            </a:extLst>
          </p:cNvPr>
          <p:cNvSpPr/>
          <p:nvPr/>
        </p:nvSpPr>
        <p:spPr>
          <a:xfrm>
            <a:off x="0" y="2060848"/>
            <a:ext cx="4137752" cy="16204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4ADB65A5-C38F-4618-9301-1F32B4D49920}"/>
              </a:ext>
            </a:extLst>
          </p:cNvPr>
          <p:cNvSpPr/>
          <p:nvPr/>
        </p:nvSpPr>
        <p:spPr>
          <a:xfrm>
            <a:off x="5011053" y="2060848"/>
            <a:ext cx="4137752" cy="1620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3" name="Picture 2" descr="C:\Users\Administrator\Desktop\kissclipart-business-building-clip-png-clipart-company-corpora-b8f8b68554fa8415.png">
            <a:extLst>
              <a:ext uri="{FF2B5EF4-FFF2-40B4-BE49-F238E27FC236}">
                <a16:creationId xmlns:a16="http://schemas.microsoft.com/office/drawing/2014/main" id="{34FB69B9-33AC-490C-8F7E-FC90C68B7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5065" y="2537367"/>
            <a:ext cx="1368154" cy="1027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" descr="C:\Users\Administrator\Desktop\pngwave.png">
            <a:extLst>
              <a:ext uri="{FF2B5EF4-FFF2-40B4-BE49-F238E27FC236}">
                <a16:creationId xmlns:a16="http://schemas.microsoft.com/office/drawing/2014/main" id="{2F003EF1-EC12-48C7-B0EA-7F2544930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4" b="14506"/>
          <a:stretch>
            <a:fillRect/>
          </a:stretch>
        </p:blipFill>
        <p:spPr bwMode="auto">
          <a:xfrm>
            <a:off x="7444155" y="2516140"/>
            <a:ext cx="1548867" cy="104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7" name="직선 화살표 연결선 156">
            <a:extLst>
              <a:ext uri="{FF2B5EF4-FFF2-40B4-BE49-F238E27FC236}">
                <a16:creationId xmlns:a16="http://schemas.microsoft.com/office/drawing/2014/main" id="{F60481CD-B16B-4A7A-91EF-FEFD68781613}"/>
              </a:ext>
            </a:extLst>
          </p:cNvPr>
          <p:cNvCxnSpPr/>
          <p:nvPr/>
        </p:nvCxnSpPr>
        <p:spPr>
          <a:xfrm>
            <a:off x="6421409" y="2894298"/>
            <a:ext cx="1064558" cy="0"/>
          </a:xfrm>
          <a:prstGeom prst="straightConnector1">
            <a:avLst/>
          </a:prstGeom>
          <a:ln w="9525"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E9A84862-A20B-475A-A24E-788A9D4D311F}"/>
              </a:ext>
            </a:extLst>
          </p:cNvPr>
          <p:cNvGrpSpPr/>
          <p:nvPr/>
        </p:nvGrpSpPr>
        <p:grpSpPr>
          <a:xfrm>
            <a:off x="6698618" y="2635856"/>
            <a:ext cx="580200" cy="580200"/>
            <a:chOff x="1543761" y="2508887"/>
            <a:chExt cx="580200" cy="580200"/>
          </a:xfrm>
        </p:grpSpPr>
        <p:sp>
          <p:nvSpPr>
            <p:cNvPr id="159" name="타원 158">
              <a:extLst>
                <a:ext uri="{FF2B5EF4-FFF2-40B4-BE49-F238E27FC236}">
                  <a16:creationId xmlns:a16="http://schemas.microsoft.com/office/drawing/2014/main" id="{382C2293-7811-4E3B-B9F5-D9303015DB4D}"/>
                </a:ext>
              </a:extLst>
            </p:cNvPr>
            <p:cNvSpPr/>
            <p:nvPr/>
          </p:nvSpPr>
          <p:spPr>
            <a:xfrm>
              <a:off x="1543761" y="2508887"/>
              <a:ext cx="580200" cy="5802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129D576E-BC90-47C1-B53B-99C3BBB09338}"/>
                </a:ext>
              </a:extLst>
            </p:cNvPr>
            <p:cNvGrpSpPr/>
            <p:nvPr/>
          </p:nvGrpSpPr>
          <p:grpSpPr>
            <a:xfrm>
              <a:off x="1548552" y="2522006"/>
              <a:ext cx="570618" cy="503866"/>
              <a:chOff x="-3002860" y="1513625"/>
              <a:chExt cx="795896" cy="702789"/>
            </a:xfrm>
          </p:grpSpPr>
          <p:pic>
            <p:nvPicPr>
              <p:cNvPr id="161" name="그림 160" descr="시계이(가) 표시된 사진&#10;&#10;자동 생성된 설명">
                <a:extLst>
                  <a:ext uri="{FF2B5EF4-FFF2-40B4-BE49-F238E27FC236}">
                    <a16:creationId xmlns:a16="http://schemas.microsoft.com/office/drawing/2014/main" id="{079BB103-2475-45E3-8A24-62286AF950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002860" y="1513625"/>
                <a:ext cx="688904" cy="688904"/>
              </a:xfrm>
              <a:prstGeom prst="rect">
                <a:avLst/>
              </a:prstGeom>
            </p:spPr>
          </p:pic>
          <p:pic>
            <p:nvPicPr>
              <p:cNvPr id="166" name="Picture 2" descr="F:\★IFG\소프트캠프\unnamed.png">
                <a:extLst>
                  <a:ext uri="{FF2B5EF4-FFF2-40B4-BE49-F238E27FC236}">
                    <a16:creationId xmlns:a16="http://schemas.microsoft.com/office/drawing/2014/main" id="{CF0E04FF-FC8B-4612-A498-E8ABC28BF8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-2639222" y="1784156"/>
                <a:ext cx="432258" cy="4322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74A159EF-EFAB-4A0D-A391-625311A30194}"/>
              </a:ext>
            </a:extLst>
          </p:cNvPr>
          <p:cNvGrpSpPr/>
          <p:nvPr/>
        </p:nvGrpSpPr>
        <p:grpSpPr>
          <a:xfrm>
            <a:off x="6644360" y="2925972"/>
            <a:ext cx="327110" cy="327110"/>
            <a:chOff x="-5137189" y="5231800"/>
            <a:chExt cx="327110" cy="327110"/>
          </a:xfrm>
        </p:grpSpPr>
        <p:sp>
          <p:nvSpPr>
            <p:cNvPr id="168" name="타원 167">
              <a:extLst>
                <a:ext uri="{FF2B5EF4-FFF2-40B4-BE49-F238E27FC236}">
                  <a16:creationId xmlns:a16="http://schemas.microsoft.com/office/drawing/2014/main" id="{36BD3EE0-CF3E-4148-8199-A8568D4DB62A}"/>
                </a:ext>
              </a:extLst>
            </p:cNvPr>
            <p:cNvSpPr/>
            <p:nvPr/>
          </p:nvSpPr>
          <p:spPr>
            <a:xfrm>
              <a:off x="-5137189" y="5231800"/>
              <a:ext cx="327110" cy="3271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AE1D7446-DD24-49C2-807A-F2D37AE279A8}"/>
                </a:ext>
              </a:extLst>
            </p:cNvPr>
            <p:cNvGrpSpPr/>
            <p:nvPr/>
          </p:nvGrpSpPr>
          <p:grpSpPr>
            <a:xfrm>
              <a:off x="-5052702" y="5318188"/>
              <a:ext cx="154333" cy="154333"/>
              <a:chOff x="6112991" y="6061484"/>
              <a:chExt cx="83381" cy="83381"/>
            </a:xfrm>
          </p:grpSpPr>
          <p:cxnSp>
            <p:nvCxnSpPr>
              <p:cNvPr id="173" name="직선 연결선 172">
                <a:extLst>
                  <a:ext uri="{FF2B5EF4-FFF2-40B4-BE49-F238E27FC236}">
                    <a16:creationId xmlns:a16="http://schemas.microsoft.com/office/drawing/2014/main" id="{92198012-8BA9-4824-83C2-C59CDA2D505D}"/>
                  </a:ext>
                </a:extLst>
              </p:cNvPr>
              <p:cNvCxnSpPr/>
              <p:nvPr/>
            </p:nvCxnSpPr>
            <p:spPr>
              <a:xfrm flipH="1">
                <a:off x="6112991" y="6061484"/>
                <a:ext cx="83381" cy="83381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직선 연결선 173">
                <a:extLst>
                  <a:ext uri="{FF2B5EF4-FFF2-40B4-BE49-F238E27FC236}">
                    <a16:creationId xmlns:a16="http://schemas.microsoft.com/office/drawing/2014/main" id="{6915ADDF-C92F-4FB4-B6B8-46B046924F80}"/>
                  </a:ext>
                </a:extLst>
              </p:cNvPr>
              <p:cNvCxnSpPr/>
              <p:nvPr/>
            </p:nvCxnSpPr>
            <p:spPr>
              <a:xfrm>
                <a:off x="6112991" y="6061484"/>
                <a:ext cx="83381" cy="83381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75" name="그림 174" descr="시계이(가) 표시된 사진&#10;&#10;자동 생성된 설명">
            <a:extLst>
              <a:ext uri="{FF2B5EF4-FFF2-40B4-BE49-F238E27FC236}">
                <a16:creationId xmlns:a16="http://schemas.microsoft.com/office/drawing/2014/main" id="{36986D4C-7ACB-4328-A5AF-5E44B987B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866" y="2777437"/>
            <a:ext cx="493910" cy="493911"/>
          </a:xfrm>
          <a:prstGeom prst="rect">
            <a:avLst/>
          </a:prstGeom>
        </p:spPr>
      </p:pic>
      <p:pic>
        <p:nvPicPr>
          <p:cNvPr id="177" name="Picture 3" descr="C:\Users\Administrator\Desktop\devil.png">
            <a:extLst>
              <a:ext uri="{FF2B5EF4-FFF2-40B4-BE49-F238E27FC236}">
                <a16:creationId xmlns:a16="http://schemas.microsoft.com/office/drawing/2014/main" id="{2D70EAF4-F077-4A8A-970A-A3FE4A3F4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4117" y="3038166"/>
            <a:ext cx="214593" cy="21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5" name="직선 화살표 연결선 184">
            <a:extLst>
              <a:ext uri="{FF2B5EF4-FFF2-40B4-BE49-F238E27FC236}">
                <a16:creationId xmlns:a16="http://schemas.microsoft.com/office/drawing/2014/main" id="{15C2232D-4204-491C-8521-05E1E3CB9F54}"/>
              </a:ext>
            </a:extLst>
          </p:cNvPr>
          <p:cNvCxnSpPr/>
          <p:nvPr/>
        </p:nvCxnSpPr>
        <p:spPr>
          <a:xfrm>
            <a:off x="382621" y="2995317"/>
            <a:ext cx="2090325" cy="0"/>
          </a:xfrm>
          <a:prstGeom prst="straightConnector1">
            <a:avLst/>
          </a:prstGeom>
          <a:ln w="9525"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7" name="Picture 2" descr="C:\Users\Administrator\Desktop\pngwave.png">
            <a:extLst>
              <a:ext uri="{FF2B5EF4-FFF2-40B4-BE49-F238E27FC236}">
                <a16:creationId xmlns:a16="http://schemas.microsoft.com/office/drawing/2014/main" id="{7E599EF9-E712-47FC-8C41-0C507C1E6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4" b="14506"/>
          <a:stretch>
            <a:fillRect/>
          </a:stretch>
        </p:blipFill>
        <p:spPr bwMode="auto">
          <a:xfrm>
            <a:off x="760722" y="2534406"/>
            <a:ext cx="1548867" cy="104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8">
            <a:extLst>
              <a:ext uri="{FF2B5EF4-FFF2-40B4-BE49-F238E27FC236}">
                <a16:creationId xmlns:a16="http://schemas.microsoft.com/office/drawing/2014/main" id="{B6268883-26E2-40B5-B42D-470539F97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35"/>
          <a:stretch>
            <a:fillRect/>
          </a:stretch>
        </p:blipFill>
        <p:spPr bwMode="auto">
          <a:xfrm>
            <a:off x="5135172" y="2855769"/>
            <a:ext cx="924939" cy="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" name="Picture 9">
            <a:extLst>
              <a:ext uri="{FF2B5EF4-FFF2-40B4-BE49-F238E27FC236}">
                <a16:creationId xmlns:a16="http://schemas.microsoft.com/office/drawing/2014/main" id="{EF956590-598C-4A80-BD3B-F143B53CF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71" b="10372"/>
          <a:stretch>
            <a:fillRect/>
          </a:stretch>
        </p:blipFill>
        <p:spPr bwMode="auto">
          <a:xfrm>
            <a:off x="3197875" y="2780263"/>
            <a:ext cx="863543" cy="88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0" name="그룹 189">
            <a:extLst>
              <a:ext uri="{FF2B5EF4-FFF2-40B4-BE49-F238E27FC236}">
                <a16:creationId xmlns:a16="http://schemas.microsoft.com/office/drawing/2014/main" id="{4EE56CD4-8D46-4FD2-9CC6-8498E3552C69}"/>
              </a:ext>
            </a:extLst>
          </p:cNvPr>
          <p:cNvGrpSpPr/>
          <p:nvPr/>
        </p:nvGrpSpPr>
        <p:grpSpPr>
          <a:xfrm>
            <a:off x="84280" y="2752475"/>
            <a:ext cx="639045" cy="556302"/>
            <a:chOff x="4933575" y="2768650"/>
            <a:chExt cx="639045" cy="556302"/>
          </a:xfrm>
        </p:grpSpPr>
        <p:pic>
          <p:nvPicPr>
            <p:cNvPr id="191" name="Picture 4" descr="C:\Users\Administrator\Desktop\da.png">
              <a:extLst>
                <a:ext uri="{FF2B5EF4-FFF2-40B4-BE49-F238E27FC236}">
                  <a16:creationId xmlns:a16="http://schemas.microsoft.com/office/drawing/2014/main" id="{E8ED8C56-0ED3-4F22-838C-9C2BF00070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18800" y="2768650"/>
              <a:ext cx="553820" cy="556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2" name="그룹 191">
              <a:extLst>
                <a:ext uri="{FF2B5EF4-FFF2-40B4-BE49-F238E27FC236}">
                  <a16:creationId xmlns:a16="http://schemas.microsoft.com/office/drawing/2014/main" id="{20B57080-ED62-4506-A50F-43992E73904C}"/>
                </a:ext>
              </a:extLst>
            </p:cNvPr>
            <p:cNvGrpSpPr/>
            <p:nvPr/>
          </p:nvGrpSpPr>
          <p:grpSpPr>
            <a:xfrm>
              <a:off x="4933575" y="2804771"/>
              <a:ext cx="123913" cy="269944"/>
              <a:chOff x="4901560" y="2776196"/>
              <a:chExt cx="177919" cy="269944"/>
            </a:xfrm>
          </p:grpSpPr>
          <p:cxnSp>
            <p:nvCxnSpPr>
              <p:cNvPr id="193" name="직선 화살표 연결선 192">
                <a:extLst>
                  <a:ext uri="{FF2B5EF4-FFF2-40B4-BE49-F238E27FC236}">
                    <a16:creationId xmlns:a16="http://schemas.microsoft.com/office/drawing/2014/main" id="{C41C9EE2-A9C0-46BD-97AC-E7833DDFE8A8}"/>
                  </a:ext>
                </a:extLst>
              </p:cNvPr>
              <p:cNvCxnSpPr/>
              <p:nvPr/>
            </p:nvCxnSpPr>
            <p:spPr>
              <a:xfrm flipH="1" flipV="1">
                <a:off x="4971467" y="2776196"/>
                <a:ext cx="108012" cy="60022"/>
              </a:xfrm>
              <a:prstGeom prst="straightConnector1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직선 화살표 연결선 193">
                <a:extLst>
                  <a:ext uri="{FF2B5EF4-FFF2-40B4-BE49-F238E27FC236}">
                    <a16:creationId xmlns:a16="http://schemas.microsoft.com/office/drawing/2014/main" id="{E873C05D-E037-4A75-A4B3-6D2FE82B2F4B}"/>
                  </a:ext>
                </a:extLst>
              </p:cNvPr>
              <p:cNvCxnSpPr/>
              <p:nvPr/>
            </p:nvCxnSpPr>
            <p:spPr>
              <a:xfrm flipH="1" flipV="1">
                <a:off x="4901560" y="2913716"/>
                <a:ext cx="144017" cy="1"/>
              </a:xfrm>
              <a:prstGeom prst="straightConnector1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직선 화살표 연결선 194">
                <a:extLst>
                  <a:ext uri="{FF2B5EF4-FFF2-40B4-BE49-F238E27FC236}">
                    <a16:creationId xmlns:a16="http://schemas.microsoft.com/office/drawing/2014/main" id="{77B87526-1673-4766-A693-28305D54454E}"/>
                  </a:ext>
                </a:extLst>
              </p:cNvPr>
              <p:cNvCxnSpPr/>
              <p:nvPr/>
            </p:nvCxnSpPr>
            <p:spPr>
              <a:xfrm flipH="1">
                <a:off x="4968044" y="2998057"/>
                <a:ext cx="108012" cy="48083"/>
              </a:xfrm>
              <a:prstGeom prst="straightConnector1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07" name="그림 206" descr="개체, 시계이(가) 표시된 사진&#10;&#10;자동 생성된 설명">
            <a:extLst>
              <a:ext uri="{FF2B5EF4-FFF2-40B4-BE49-F238E27FC236}">
                <a16:creationId xmlns:a16="http://schemas.microsoft.com/office/drawing/2014/main" id="{EB28A3DA-8A45-4785-97F0-32E35C4BED3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285" y="2811265"/>
            <a:ext cx="515322" cy="4792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08" name="그림 207" descr="개체, 시계이(가) 표시된 사진&#10;&#10;자동 생성된 설명">
            <a:extLst>
              <a:ext uri="{FF2B5EF4-FFF2-40B4-BE49-F238E27FC236}">
                <a16:creationId xmlns:a16="http://schemas.microsoft.com/office/drawing/2014/main" id="{820B9361-18DE-4793-9232-91F6197174AE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74" y="2829531"/>
            <a:ext cx="515322" cy="4792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209" name="이등변 삼각형 208">
            <a:extLst>
              <a:ext uri="{FF2B5EF4-FFF2-40B4-BE49-F238E27FC236}">
                <a16:creationId xmlns:a16="http://schemas.microsoft.com/office/drawing/2014/main" id="{280D0BA3-CF19-40E3-B658-64E2626CCBEC}"/>
              </a:ext>
            </a:extLst>
          </p:cNvPr>
          <p:cNvSpPr/>
          <p:nvPr/>
        </p:nvSpPr>
        <p:spPr>
          <a:xfrm rot="5400000">
            <a:off x="3545851" y="2652750"/>
            <a:ext cx="1620454" cy="436650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6" name="이등변 삼각형 225">
            <a:extLst>
              <a:ext uri="{FF2B5EF4-FFF2-40B4-BE49-F238E27FC236}">
                <a16:creationId xmlns:a16="http://schemas.microsoft.com/office/drawing/2014/main" id="{87D4DDCF-4BB8-4555-908F-F78E0E4260FF}"/>
              </a:ext>
            </a:extLst>
          </p:cNvPr>
          <p:cNvSpPr/>
          <p:nvPr/>
        </p:nvSpPr>
        <p:spPr>
          <a:xfrm rot="16200000">
            <a:off x="3982502" y="2652750"/>
            <a:ext cx="1620454" cy="43665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8" name="직사각형 227">
            <a:extLst>
              <a:ext uri="{FF2B5EF4-FFF2-40B4-BE49-F238E27FC236}">
                <a16:creationId xmlns:a16="http://schemas.microsoft.com/office/drawing/2014/main" id="{EE38D4D7-533E-4CBF-B882-DE07B9245C69}"/>
              </a:ext>
            </a:extLst>
          </p:cNvPr>
          <p:cNvSpPr/>
          <p:nvPr/>
        </p:nvSpPr>
        <p:spPr>
          <a:xfrm>
            <a:off x="0" y="3681302"/>
            <a:ext cx="9148804" cy="26642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9" name="직사각형 47">
            <a:extLst>
              <a:ext uri="{FF2B5EF4-FFF2-40B4-BE49-F238E27FC236}">
                <a16:creationId xmlns:a16="http://schemas.microsoft.com/office/drawing/2014/main" id="{F91ED43A-4A70-4FB9-B733-381C717A3939}"/>
              </a:ext>
            </a:extLst>
          </p:cNvPr>
          <p:cNvSpPr/>
          <p:nvPr/>
        </p:nvSpPr>
        <p:spPr>
          <a:xfrm>
            <a:off x="304478" y="3832867"/>
            <a:ext cx="8558976" cy="1326067"/>
          </a:xfrm>
          <a:custGeom>
            <a:avLst/>
            <a:gdLst>
              <a:gd name="connsiteX0" fmla="*/ 0 w 8375858"/>
              <a:gd name="connsiteY0" fmla="*/ 1855201 h 1855201"/>
              <a:gd name="connsiteX1" fmla="*/ 4187929 w 8375858"/>
              <a:gd name="connsiteY1" fmla="*/ 350 h 1855201"/>
              <a:gd name="connsiteX2" fmla="*/ 8375858 w 8375858"/>
              <a:gd name="connsiteY2" fmla="*/ 1855201 h 1855201"/>
              <a:gd name="connsiteX3" fmla="*/ 8375858 w 8375858"/>
              <a:gd name="connsiteY3" fmla="*/ 1854851 h 1854851"/>
              <a:gd name="connsiteX4" fmla="*/ 4275023 w 8375858"/>
              <a:gd name="connsiteY4" fmla="*/ 1942005 h 194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75858" h="1855201">
                <a:moveTo>
                  <a:pt x="0" y="1855201"/>
                </a:moveTo>
                <a:cubicBezTo>
                  <a:pt x="15277" y="829576"/>
                  <a:pt x="1146226" y="-19800"/>
                  <a:pt x="4187929" y="350"/>
                </a:cubicBezTo>
                <a:cubicBezTo>
                  <a:pt x="7229632" y="20500"/>
                  <a:pt x="8360581" y="829576"/>
                  <a:pt x="8375858" y="1855201"/>
                </a:cubicBezTo>
              </a:path>
            </a:pathLst>
          </a:custGeom>
          <a:noFill/>
          <a:ln w="12700">
            <a:gradFill>
              <a:gsLst>
                <a:gs pos="5000">
                  <a:srgbClr val="194574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0" name="모서리가 둥근 직사각형 33">
            <a:extLst>
              <a:ext uri="{FF2B5EF4-FFF2-40B4-BE49-F238E27FC236}">
                <a16:creationId xmlns:a16="http://schemas.microsoft.com/office/drawing/2014/main" id="{0A5A155C-F44D-4056-A44D-61746487BC31}"/>
              </a:ext>
            </a:extLst>
          </p:cNvPr>
          <p:cNvSpPr/>
          <p:nvPr/>
        </p:nvSpPr>
        <p:spPr>
          <a:xfrm>
            <a:off x="1946613" y="4215527"/>
            <a:ext cx="5127542" cy="2004590"/>
          </a:xfrm>
          <a:prstGeom prst="roundRect">
            <a:avLst>
              <a:gd name="adj" fmla="val 6477"/>
            </a:avLst>
          </a:prstGeom>
          <a:pattFill prst="dkUpDiag">
            <a:fgClr>
              <a:srgbClr val="DCE6F2"/>
            </a:fgClr>
            <a:bgClr>
              <a:schemeClr val="bg1"/>
            </a:bgClr>
          </a:pattFill>
          <a:ln>
            <a:solidFill>
              <a:srgbClr val="45BE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2" name="그룹 261">
            <a:extLst>
              <a:ext uri="{FF2B5EF4-FFF2-40B4-BE49-F238E27FC236}">
                <a16:creationId xmlns:a16="http://schemas.microsoft.com/office/drawing/2014/main" id="{A1E3F219-DC82-44AB-A369-5DB60968E133}"/>
              </a:ext>
            </a:extLst>
          </p:cNvPr>
          <p:cNvGrpSpPr/>
          <p:nvPr/>
        </p:nvGrpSpPr>
        <p:grpSpPr>
          <a:xfrm>
            <a:off x="7428015" y="4557099"/>
            <a:ext cx="720826" cy="709838"/>
            <a:chOff x="1027172" y="5059423"/>
            <a:chExt cx="720826" cy="709838"/>
          </a:xfrm>
        </p:grpSpPr>
        <p:sp>
          <p:nvSpPr>
            <p:cNvPr id="263" name="타원 262">
              <a:extLst>
                <a:ext uri="{FF2B5EF4-FFF2-40B4-BE49-F238E27FC236}">
                  <a16:creationId xmlns:a16="http://schemas.microsoft.com/office/drawing/2014/main" id="{31D6A677-3CBE-4D52-A7D4-9B26D4B5F6D9}"/>
                </a:ext>
              </a:extLst>
            </p:cNvPr>
            <p:cNvSpPr/>
            <p:nvPr/>
          </p:nvSpPr>
          <p:spPr>
            <a:xfrm>
              <a:off x="1038160" y="5059423"/>
              <a:ext cx="709838" cy="709838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64" name="그룹 263">
              <a:extLst>
                <a:ext uri="{FF2B5EF4-FFF2-40B4-BE49-F238E27FC236}">
                  <a16:creationId xmlns:a16="http://schemas.microsoft.com/office/drawing/2014/main" id="{705B3889-2068-4C57-B8EF-02D4D5772ADF}"/>
                </a:ext>
              </a:extLst>
            </p:cNvPr>
            <p:cNvGrpSpPr/>
            <p:nvPr/>
          </p:nvGrpSpPr>
          <p:grpSpPr>
            <a:xfrm>
              <a:off x="1027172" y="5132303"/>
              <a:ext cx="674126" cy="636958"/>
              <a:chOff x="1107635" y="4515265"/>
              <a:chExt cx="681911" cy="644313"/>
            </a:xfrm>
          </p:grpSpPr>
          <p:pic>
            <p:nvPicPr>
              <p:cNvPr id="265" name="Picture 7" descr="C:\Users\Administrator\Desktop\images.png">
                <a:extLst>
                  <a:ext uri="{FF2B5EF4-FFF2-40B4-BE49-F238E27FC236}">
                    <a16:creationId xmlns:a16="http://schemas.microsoft.com/office/drawing/2014/main" id="{4E0A3D86-D4A3-4925-83F5-979DD17D54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107635" y="4515265"/>
                <a:ext cx="476701" cy="4767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6" name="그림 265" descr="시계이(가) 표시된 사진&#10;&#10;자동 생성된 설명">
                <a:extLst>
                  <a:ext uri="{FF2B5EF4-FFF2-40B4-BE49-F238E27FC236}">
                    <a16:creationId xmlns:a16="http://schemas.microsoft.com/office/drawing/2014/main" id="{CC992578-A84A-4B3A-8C47-8AD0349F13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5636" y="4665667"/>
                <a:ext cx="493910" cy="493911"/>
              </a:xfrm>
              <a:prstGeom prst="rect">
                <a:avLst/>
              </a:prstGeom>
            </p:spPr>
          </p:pic>
        </p:grpSp>
      </p:grpSp>
      <p:sp>
        <p:nvSpPr>
          <p:cNvPr id="267" name="모서리가 둥근 직사각형 10">
            <a:extLst>
              <a:ext uri="{FF2B5EF4-FFF2-40B4-BE49-F238E27FC236}">
                <a16:creationId xmlns:a16="http://schemas.microsoft.com/office/drawing/2014/main" id="{33D7886C-CEC2-4A96-A6DE-527552A2711F}"/>
              </a:ext>
            </a:extLst>
          </p:cNvPr>
          <p:cNvSpPr/>
          <p:nvPr/>
        </p:nvSpPr>
        <p:spPr>
          <a:xfrm>
            <a:off x="431800" y="2170981"/>
            <a:ext cx="3640635" cy="25018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o-KR" altLang="en-US" sz="1200" b="1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클라우드 기반 협업 시 문서 </a:t>
            </a:r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1468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보안 대책 부재</a:t>
            </a:r>
          </a:p>
        </p:txBody>
      </p:sp>
      <p:sp>
        <p:nvSpPr>
          <p:cNvPr id="268" name="모서리가 둥근 직사각형 80">
            <a:extLst>
              <a:ext uri="{FF2B5EF4-FFF2-40B4-BE49-F238E27FC236}">
                <a16:creationId xmlns:a16="http://schemas.microsoft.com/office/drawing/2014/main" id="{D8328C39-8BCE-453F-A483-07FAD988DB70}"/>
              </a:ext>
            </a:extLst>
          </p:cNvPr>
          <p:cNvSpPr/>
          <p:nvPr/>
        </p:nvSpPr>
        <p:spPr>
          <a:xfrm>
            <a:off x="5070045" y="2170981"/>
            <a:ext cx="3678668" cy="25018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기존 보안 체계하에서는 클라우드 기반 </a:t>
            </a:r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1468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협업 한계</a:t>
            </a:r>
          </a:p>
        </p:txBody>
      </p:sp>
      <p:grpSp>
        <p:nvGrpSpPr>
          <p:cNvPr id="269" name="그룹 268">
            <a:extLst>
              <a:ext uri="{FF2B5EF4-FFF2-40B4-BE49-F238E27FC236}">
                <a16:creationId xmlns:a16="http://schemas.microsoft.com/office/drawing/2014/main" id="{24CAD03D-D7B5-4208-B368-9D65B874FF0A}"/>
              </a:ext>
            </a:extLst>
          </p:cNvPr>
          <p:cNvGrpSpPr/>
          <p:nvPr/>
        </p:nvGrpSpPr>
        <p:grpSpPr>
          <a:xfrm>
            <a:off x="775777" y="4557099"/>
            <a:ext cx="720826" cy="709838"/>
            <a:chOff x="1027172" y="5059423"/>
            <a:chExt cx="720826" cy="709838"/>
          </a:xfrm>
        </p:grpSpPr>
        <p:sp>
          <p:nvSpPr>
            <p:cNvPr id="270" name="타원 269">
              <a:extLst>
                <a:ext uri="{FF2B5EF4-FFF2-40B4-BE49-F238E27FC236}">
                  <a16:creationId xmlns:a16="http://schemas.microsoft.com/office/drawing/2014/main" id="{02C5377C-1BC1-4825-B2FA-49EF997041BD}"/>
                </a:ext>
              </a:extLst>
            </p:cNvPr>
            <p:cNvSpPr/>
            <p:nvPr/>
          </p:nvSpPr>
          <p:spPr>
            <a:xfrm>
              <a:off x="1038160" y="5059423"/>
              <a:ext cx="709838" cy="709838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19C5CBFA-E012-4A3E-BCCC-825EE10D63BF}"/>
                </a:ext>
              </a:extLst>
            </p:cNvPr>
            <p:cNvGrpSpPr/>
            <p:nvPr/>
          </p:nvGrpSpPr>
          <p:grpSpPr>
            <a:xfrm>
              <a:off x="1027172" y="5132303"/>
              <a:ext cx="674126" cy="636958"/>
              <a:chOff x="1107635" y="4515265"/>
              <a:chExt cx="681911" cy="644313"/>
            </a:xfrm>
          </p:grpSpPr>
          <p:pic>
            <p:nvPicPr>
              <p:cNvPr id="272" name="Picture 7" descr="C:\Users\Administrator\Desktop\images.png">
                <a:extLst>
                  <a:ext uri="{FF2B5EF4-FFF2-40B4-BE49-F238E27FC236}">
                    <a16:creationId xmlns:a16="http://schemas.microsoft.com/office/drawing/2014/main" id="{1A2654B4-C57E-4634-AEA9-FDA7472D99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107635" y="4515265"/>
                <a:ext cx="476701" cy="4767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3" name="그림 272" descr="시계이(가) 표시된 사진&#10;&#10;자동 생성된 설명">
                <a:extLst>
                  <a:ext uri="{FF2B5EF4-FFF2-40B4-BE49-F238E27FC236}">
                    <a16:creationId xmlns:a16="http://schemas.microsoft.com/office/drawing/2014/main" id="{A2A44481-613E-46AA-9672-1EA56476FA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5636" y="4665667"/>
                <a:ext cx="493910" cy="493911"/>
              </a:xfrm>
              <a:prstGeom prst="rect">
                <a:avLst/>
              </a:prstGeom>
            </p:spPr>
          </p:pic>
        </p:grpSp>
      </p:grpSp>
      <p:cxnSp>
        <p:nvCxnSpPr>
          <p:cNvPr id="274" name="직선 화살표 연결선 273">
            <a:extLst>
              <a:ext uri="{FF2B5EF4-FFF2-40B4-BE49-F238E27FC236}">
                <a16:creationId xmlns:a16="http://schemas.microsoft.com/office/drawing/2014/main" id="{EC511FB2-92A7-4D61-B29C-3D0F28150CC6}"/>
              </a:ext>
            </a:extLst>
          </p:cNvPr>
          <p:cNvCxnSpPr/>
          <p:nvPr/>
        </p:nvCxnSpPr>
        <p:spPr>
          <a:xfrm>
            <a:off x="1524267" y="4912018"/>
            <a:ext cx="567309" cy="0"/>
          </a:xfrm>
          <a:prstGeom prst="straightConnector1">
            <a:avLst/>
          </a:prstGeom>
          <a:ln w="28575">
            <a:solidFill>
              <a:srgbClr val="45BEDB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직선 화살표 연결선 274">
            <a:extLst>
              <a:ext uri="{FF2B5EF4-FFF2-40B4-BE49-F238E27FC236}">
                <a16:creationId xmlns:a16="http://schemas.microsoft.com/office/drawing/2014/main" id="{CED3EE8D-A827-4E9A-8C10-D153C4E1B115}"/>
              </a:ext>
            </a:extLst>
          </p:cNvPr>
          <p:cNvCxnSpPr/>
          <p:nvPr/>
        </p:nvCxnSpPr>
        <p:spPr>
          <a:xfrm>
            <a:off x="6862803" y="4912018"/>
            <a:ext cx="614383" cy="0"/>
          </a:xfrm>
          <a:prstGeom prst="straightConnector1">
            <a:avLst/>
          </a:prstGeom>
          <a:ln w="28575">
            <a:solidFill>
              <a:srgbClr val="45BEDB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" name="그림 275">
            <a:extLst>
              <a:ext uri="{FF2B5EF4-FFF2-40B4-BE49-F238E27FC236}">
                <a16:creationId xmlns:a16="http://schemas.microsoft.com/office/drawing/2014/main" id="{08564FDD-24E2-4C67-8C56-5D9DD4854BB5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6919" y="5382163"/>
            <a:ext cx="1160982" cy="219324"/>
          </a:xfrm>
          <a:prstGeom prst="rect">
            <a:avLst/>
          </a:prstGeom>
        </p:spPr>
      </p:pic>
      <p:grpSp>
        <p:nvGrpSpPr>
          <p:cNvPr id="278" name="그룹 277">
            <a:extLst>
              <a:ext uri="{FF2B5EF4-FFF2-40B4-BE49-F238E27FC236}">
                <a16:creationId xmlns:a16="http://schemas.microsoft.com/office/drawing/2014/main" id="{BD7631E4-FB14-4703-B635-10EE3FDE673E}"/>
              </a:ext>
            </a:extLst>
          </p:cNvPr>
          <p:cNvGrpSpPr/>
          <p:nvPr/>
        </p:nvGrpSpPr>
        <p:grpSpPr>
          <a:xfrm>
            <a:off x="2145846" y="4624896"/>
            <a:ext cx="734257" cy="734256"/>
            <a:chOff x="1543760" y="2508887"/>
            <a:chExt cx="580201" cy="580200"/>
          </a:xfrm>
        </p:grpSpPr>
        <p:sp>
          <p:nvSpPr>
            <p:cNvPr id="279" name="타원 278">
              <a:extLst>
                <a:ext uri="{FF2B5EF4-FFF2-40B4-BE49-F238E27FC236}">
                  <a16:creationId xmlns:a16="http://schemas.microsoft.com/office/drawing/2014/main" id="{718916ED-C854-4918-96B5-F741AB6A935D}"/>
                </a:ext>
              </a:extLst>
            </p:cNvPr>
            <p:cNvSpPr/>
            <p:nvPr/>
          </p:nvSpPr>
          <p:spPr>
            <a:xfrm>
              <a:off x="1543761" y="2508887"/>
              <a:ext cx="580200" cy="580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80" name="그룹 279">
              <a:extLst>
                <a:ext uri="{FF2B5EF4-FFF2-40B4-BE49-F238E27FC236}">
                  <a16:creationId xmlns:a16="http://schemas.microsoft.com/office/drawing/2014/main" id="{E183B7D7-C22F-4FF1-81E9-2469450A2C7A}"/>
                </a:ext>
              </a:extLst>
            </p:cNvPr>
            <p:cNvGrpSpPr/>
            <p:nvPr/>
          </p:nvGrpSpPr>
          <p:grpSpPr>
            <a:xfrm>
              <a:off x="1543760" y="2522006"/>
              <a:ext cx="575410" cy="503866"/>
              <a:chOff x="-3009540" y="1513625"/>
              <a:chExt cx="802579" cy="702789"/>
            </a:xfrm>
          </p:grpSpPr>
          <p:pic>
            <p:nvPicPr>
              <p:cNvPr id="281" name="그림 280" descr="시계이(가) 표시된 사진&#10;&#10;자동 생성된 설명">
                <a:extLst>
                  <a:ext uri="{FF2B5EF4-FFF2-40B4-BE49-F238E27FC236}">
                    <a16:creationId xmlns:a16="http://schemas.microsoft.com/office/drawing/2014/main" id="{D0E1A747-497C-4662-A531-91BC02AB1F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009540" y="1513625"/>
                <a:ext cx="688904" cy="688904"/>
              </a:xfrm>
              <a:prstGeom prst="rect">
                <a:avLst/>
              </a:prstGeom>
            </p:spPr>
          </p:pic>
          <p:pic>
            <p:nvPicPr>
              <p:cNvPr id="282" name="Picture 2" descr="F:\★IFG\소프트캠프\unnamed.png">
                <a:extLst>
                  <a:ext uri="{FF2B5EF4-FFF2-40B4-BE49-F238E27FC236}">
                    <a16:creationId xmlns:a16="http://schemas.microsoft.com/office/drawing/2014/main" id="{6D943DA1-9E39-4E11-BAFD-3147D5F372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-2639219" y="1784156"/>
                <a:ext cx="432258" cy="4322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83" name="도형 282">
            <a:extLst>
              <a:ext uri="{FF2B5EF4-FFF2-40B4-BE49-F238E27FC236}">
                <a16:creationId xmlns:a16="http://schemas.microsoft.com/office/drawing/2014/main" id="{84F7ED6F-C670-4647-945D-4BBD46C3C287}"/>
              </a:ext>
            </a:extLst>
          </p:cNvPr>
          <p:cNvSpPr/>
          <p:nvPr/>
        </p:nvSpPr>
        <p:spPr>
          <a:xfrm rot="2889104">
            <a:off x="2842783" y="4666281"/>
            <a:ext cx="724995" cy="577304"/>
          </a:xfrm>
          <a:prstGeom prst="swooshArrow">
            <a:avLst>
              <a:gd name="adj1" fmla="val 28854"/>
              <a:gd name="adj2" fmla="val 47174"/>
            </a:avLst>
          </a:prstGeom>
          <a:gradFill>
            <a:gsLst>
              <a:gs pos="35000">
                <a:srgbClr val="45BEDB"/>
              </a:gs>
              <a:gs pos="100000">
                <a:schemeClr val="bg1">
                  <a:alpha val="0"/>
                </a:schemeClr>
              </a:gs>
            </a:gsLst>
            <a:lin ang="10200000" scaled="0"/>
          </a:gra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284" name="도형 283">
            <a:extLst>
              <a:ext uri="{FF2B5EF4-FFF2-40B4-BE49-F238E27FC236}">
                <a16:creationId xmlns:a16="http://schemas.microsoft.com/office/drawing/2014/main" id="{2606FC05-9F6E-4C59-B422-8DF724DEDB7B}"/>
              </a:ext>
            </a:extLst>
          </p:cNvPr>
          <p:cNvSpPr/>
          <p:nvPr/>
        </p:nvSpPr>
        <p:spPr>
          <a:xfrm rot="261980">
            <a:off x="5259442" y="4754111"/>
            <a:ext cx="679076" cy="540740"/>
          </a:xfrm>
          <a:prstGeom prst="swooshArrow">
            <a:avLst>
              <a:gd name="adj1" fmla="val 28854"/>
              <a:gd name="adj2" fmla="val 47174"/>
            </a:avLst>
          </a:prstGeom>
          <a:gradFill>
            <a:gsLst>
              <a:gs pos="35000">
                <a:srgbClr val="45BEDB"/>
              </a:gs>
              <a:gs pos="100000">
                <a:schemeClr val="bg1">
                  <a:alpha val="0"/>
                </a:schemeClr>
              </a:gs>
            </a:gsLst>
            <a:lin ang="10200000" scaled="0"/>
          </a:gra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grpSp>
        <p:nvGrpSpPr>
          <p:cNvPr id="285" name="그룹 284">
            <a:extLst>
              <a:ext uri="{FF2B5EF4-FFF2-40B4-BE49-F238E27FC236}">
                <a16:creationId xmlns:a16="http://schemas.microsoft.com/office/drawing/2014/main" id="{BF1C07AA-C5E9-425E-A394-B8FB2F757EBE}"/>
              </a:ext>
            </a:extLst>
          </p:cNvPr>
          <p:cNvGrpSpPr/>
          <p:nvPr/>
        </p:nvGrpSpPr>
        <p:grpSpPr>
          <a:xfrm>
            <a:off x="6037427" y="4624896"/>
            <a:ext cx="774044" cy="766169"/>
            <a:chOff x="5881163" y="4548423"/>
            <a:chExt cx="774044" cy="766169"/>
          </a:xfrm>
        </p:grpSpPr>
        <p:grpSp>
          <p:nvGrpSpPr>
            <p:cNvPr id="286" name="그룹 285">
              <a:extLst>
                <a:ext uri="{FF2B5EF4-FFF2-40B4-BE49-F238E27FC236}">
                  <a16:creationId xmlns:a16="http://schemas.microsoft.com/office/drawing/2014/main" id="{DA17D9D7-369E-40A4-ACF7-52481AA19588}"/>
                </a:ext>
              </a:extLst>
            </p:cNvPr>
            <p:cNvGrpSpPr/>
            <p:nvPr/>
          </p:nvGrpSpPr>
          <p:grpSpPr>
            <a:xfrm>
              <a:off x="5881163" y="4548423"/>
              <a:ext cx="774042" cy="734256"/>
              <a:chOff x="1512322" y="2508887"/>
              <a:chExt cx="611639" cy="580200"/>
            </a:xfrm>
          </p:grpSpPr>
          <p:sp>
            <p:nvSpPr>
              <p:cNvPr id="288" name="타원 287">
                <a:extLst>
                  <a:ext uri="{FF2B5EF4-FFF2-40B4-BE49-F238E27FC236}">
                    <a16:creationId xmlns:a16="http://schemas.microsoft.com/office/drawing/2014/main" id="{64A257CC-410B-4BB8-BB0E-3CEA4196B6A3}"/>
                  </a:ext>
                </a:extLst>
              </p:cNvPr>
              <p:cNvSpPr/>
              <p:nvPr/>
            </p:nvSpPr>
            <p:spPr>
              <a:xfrm>
                <a:off x="1543761" y="2508887"/>
                <a:ext cx="580200" cy="5802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89" name="그림 288" descr="시계이(가) 표시된 사진&#10;&#10;자동 생성된 설명">
                <a:extLst>
                  <a:ext uri="{FF2B5EF4-FFF2-40B4-BE49-F238E27FC236}">
                    <a16:creationId xmlns:a16="http://schemas.microsoft.com/office/drawing/2014/main" id="{DD7B7D7C-49B2-4BC3-9A00-6F6B017E83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2322" y="2522006"/>
                <a:ext cx="493911" cy="493911"/>
              </a:xfrm>
              <a:prstGeom prst="rect">
                <a:avLst/>
              </a:prstGeom>
            </p:spPr>
          </p:pic>
        </p:grpSp>
        <p:pic>
          <p:nvPicPr>
            <p:cNvPr id="287" name="Picture 2" descr="C:\Users\Administrator\Desktop\k.png">
              <a:extLst>
                <a:ext uri="{FF2B5EF4-FFF2-40B4-BE49-F238E27FC236}">
                  <a16:creationId xmlns:a16="http://schemas.microsoft.com/office/drawing/2014/main" id="{09E2BB6A-3E5B-4DA3-8F95-618B8AC1C2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52896" y="4860525"/>
              <a:ext cx="502311" cy="454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0" name="직사각형 289">
            <a:extLst>
              <a:ext uri="{FF2B5EF4-FFF2-40B4-BE49-F238E27FC236}">
                <a16:creationId xmlns:a16="http://schemas.microsoft.com/office/drawing/2014/main" id="{C323D2B5-325D-4225-85BD-0724F0567D71}"/>
              </a:ext>
            </a:extLst>
          </p:cNvPr>
          <p:cNvSpPr/>
          <p:nvPr/>
        </p:nvSpPr>
        <p:spPr>
          <a:xfrm>
            <a:off x="5584578" y="5438342"/>
            <a:ext cx="15082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자체 </a:t>
            </a:r>
            <a:r>
              <a:rPr lang="en-US" altLang="ko-KR" sz="1000" b="1" u="sng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Key Vault </a:t>
            </a:r>
          </a:p>
          <a:p>
            <a:pPr algn="ctr"/>
            <a:r>
              <a:rPr lang="ko-KR" altLang="en-US" sz="10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제공으로</a:t>
            </a:r>
          </a:p>
          <a:p>
            <a:pPr algn="ctr"/>
            <a:r>
              <a:rPr lang="ko-KR" altLang="en-US" sz="10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보안 이슈 해결</a:t>
            </a:r>
          </a:p>
        </p:txBody>
      </p:sp>
      <p:sp>
        <p:nvSpPr>
          <p:cNvPr id="291" name="직사각형 290">
            <a:extLst>
              <a:ext uri="{FF2B5EF4-FFF2-40B4-BE49-F238E27FC236}">
                <a16:creationId xmlns:a16="http://schemas.microsoft.com/office/drawing/2014/main" id="{AE6986BA-2527-4F1C-B6AD-E87E4104C119}"/>
              </a:ext>
            </a:extLst>
          </p:cNvPr>
          <p:cNvSpPr/>
          <p:nvPr/>
        </p:nvSpPr>
        <p:spPr>
          <a:xfrm>
            <a:off x="1946613" y="5428689"/>
            <a:ext cx="15082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파일 업로드 시</a:t>
            </a:r>
          </a:p>
          <a:p>
            <a:pPr algn="ctr"/>
            <a:r>
              <a:rPr lang="ko-KR" altLang="en-US" sz="1000" b="1" u="sng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난독화</a:t>
            </a:r>
            <a:r>
              <a:rPr lang="en-US" altLang="ko-KR" sz="1000" b="1" u="sng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/</a:t>
            </a:r>
            <a:r>
              <a:rPr lang="ko-KR" altLang="en-US" sz="1000" b="1" u="sng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암호화</a:t>
            </a:r>
            <a:r>
              <a:rPr lang="ko-KR" altLang="en-US" sz="10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하여</a:t>
            </a:r>
          </a:p>
          <a:p>
            <a:pPr algn="ctr"/>
            <a:r>
              <a:rPr lang="ko-KR" altLang="en-US" sz="1000" b="1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클라우드에 저장</a:t>
            </a:r>
          </a:p>
        </p:txBody>
      </p:sp>
      <p:pic>
        <p:nvPicPr>
          <p:cNvPr id="292" name="Picture 20" descr="C:\Users\Administrator\Desktop\zas.png">
            <a:extLst>
              <a:ext uri="{FF2B5EF4-FFF2-40B4-BE49-F238E27FC236}">
                <a16:creationId xmlns:a16="http://schemas.microsoft.com/office/drawing/2014/main" id="{45F8C779-451F-4623-941A-7F44C166A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3680" y="4483967"/>
            <a:ext cx="493680" cy="58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3" name="Freeform 9">
            <a:extLst>
              <a:ext uri="{FF2B5EF4-FFF2-40B4-BE49-F238E27FC236}">
                <a16:creationId xmlns:a16="http://schemas.microsoft.com/office/drawing/2014/main" id="{E96A4B55-9937-4079-B5C3-F77A96AD37E1}"/>
              </a:ext>
            </a:extLst>
          </p:cNvPr>
          <p:cNvSpPr/>
          <p:nvPr/>
        </p:nvSpPr>
        <p:spPr bwMode="auto">
          <a:xfrm>
            <a:off x="3364803" y="4637804"/>
            <a:ext cx="2178348" cy="1380592"/>
          </a:xfrm>
          <a:custGeom>
            <a:avLst/>
            <a:gdLst>
              <a:gd name="T0" fmla="*/ 3712 w 4784"/>
              <a:gd name="T1" fmla="*/ 1124 h 3032"/>
              <a:gd name="T2" fmla="*/ 3678 w 4784"/>
              <a:gd name="T3" fmla="*/ 1032 h 3032"/>
              <a:gd name="T4" fmla="*/ 3618 w 4784"/>
              <a:gd name="T5" fmla="*/ 920 h 3032"/>
              <a:gd name="T6" fmla="*/ 3540 w 4784"/>
              <a:gd name="T7" fmla="*/ 820 h 3032"/>
              <a:gd name="T8" fmla="*/ 3448 w 4784"/>
              <a:gd name="T9" fmla="*/ 734 h 3032"/>
              <a:gd name="T10" fmla="*/ 3346 w 4784"/>
              <a:gd name="T11" fmla="*/ 664 h 3032"/>
              <a:gd name="T12" fmla="*/ 3232 w 4784"/>
              <a:gd name="T13" fmla="*/ 610 h 3032"/>
              <a:gd name="T14" fmla="*/ 3110 w 4784"/>
              <a:gd name="T15" fmla="*/ 574 h 3032"/>
              <a:gd name="T16" fmla="*/ 2982 w 4784"/>
              <a:gd name="T17" fmla="*/ 560 h 3032"/>
              <a:gd name="T18" fmla="*/ 2884 w 4784"/>
              <a:gd name="T19" fmla="*/ 560 h 3032"/>
              <a:gd name="T20" fmla="*/ 2756 w 4784"/>
              <a:gd name="T21" fmla="*/ 582 h 3032"/>
              <a:gd name="T22" fmla="*/ 2672 w 4784"/>
              <a:gd name="T23" fmla="*/ 560 h 3032"/>
              <a:gd name="T24" fmla="*/ 2578 w 4784"/>
              <a:gd name="T25" fmla="*/ 410 h 3032"/>
              <a:gd name="T26" fmla="*/ 2460 w 4784"/>
              <a:gd name="T27" fmla="*/ 280 h 3032"/>
              <a:gd name="T28" fmla="*/ 2324 w 4784"/>
              <a:gd name="T29" fmla="*/ 172 h 3032"/>
              <a:gd name="T30" fmla="*/ 2172 w 4784"/>
              <a:gd name="T31" fmla="*/ 90 h 3032"/>
              <a:gd name="T32" fmla="*/ 2010 w 4784"/>
              <a:gd name="T33" fmla="*/ 32 h 3032"/>
              <a:gd name="T34" fmla="*/ 1838 w 4784"/>
              <a:gd name="T35" fmla="*/ 4 h 3032"/>
              <a:gd name="T36" fmla="*/ 1662 w 4784"/>
              <a:gd name="T37" fmla="*/ 4 h 3032"/>
              <a:gd name="T38" fmla="*/ 1528 w 4784"/>
              <a:gd name="T39" fmla="*/ 24 h 3032"/>
              <a:gd name="T40" fmla="*/ 1356 w 4784"/>
              <a:gd name="T41" fmla="*/ 78 h 3032"/>
              <a:gd name="T42" fmla="*/ 1200 w 4784"/>
              <a:gd name="T43" fmla="*/ 158 h 3032"/>
              <a:gd name="T44" fmla="*/ 1062 w 4784"/>
              <a:gd name="T45" fmla="*/ 262 h 3032"/>
              <a:gd name="T46" fmla="*/ 942 w 4784"/>
              <a:gd name="T47" fmla="*/ 388 h 3032"/>
              <a:gd name="T48" fmla="*/ 846 w 4784"/>
              <a:gd name="T49" fmla="*/ 530 h 3032"/>
              <a:gd name="T50" fmla="*/ 774 w 4784"/>
              <a:gd name="T51" fmla="*/ 688 h 3032"/>
              <a:gd name="T52" fmla="*/ 730 w 4784"/>
              <a:gd name="T53" fmla="*/ 858 h 3032"/>
              <a:gd name="T54" fmla="*/ 714 w 4784"/>
              <a:gd name="T55" fmla="*/ 1038 h 3032"/>
              <a:gd name="T56" fmla="*/ 732 w 4784"/>
              <a:gd name="T57" fmla="*/ 1226 h 3032"/>
              <a:gd name="T58" fmla="*/ 662 w 4784"/>
              <a:gd name="T59" fmla="*/ 1304 h 3032"/>
              <a:gd name="T60" fmla="*/ 506 w 4784"/>
              <a:gd name="T61" fmla="*/ 1360 h 3032"/>
              <a:gd name="T62" fmla="*/ 366 w 4784"/>
              <a:gd name="T63" fmla="*/ 1442 h 3032"/>
              <a:gd name="T64" fmla="*/ 244 w 4784"/>
              <a:gd name="T65" fmla="*/ 1548 h 3032"/>
              <a:gd name="T66" fmla="*/ 144 w 4784"/>
              <a:gd name="T67" fmla="*/ 1672 h 3032"/>
              <a:gd name="T68" fmla="*/ 68 w 4784"/>
              <a:gd name="T69" fmla="*/ 1814 h 3032"/>
              <a:gd name="T70" fmla="*/ 20 w 4784"/>
              <a:gd name="T71" fmla="*/ 1970 h 3032"/>
              <a:gd name="T72" fmla="*/ 0 w 4784"/>
              <a:gd name="T73" fmla="*/ 2134 h 3032"/>
              <a:gd name="T74" fmla="*/ 6 w 4784"/>
              <a:gd name="T75" fmla="*/ 2262 h 3032"/>
              <a:gd name="T76" fmla="*/ 42 w 4784"/>
              <a:gd name="T77" fmla="*/ 2424 h 3032"/>
              <a:gd name="T78" fmla="*/ 106 w 4784"/>
              <a:gd name="T79" fmla="*/ 2574 h 3032"/>
              <a:gd name="T80" fmla="*/ 196 w 4784"/>
              <a:gd name="T81" fmla="*/ 2708 h 3032"/>
              <a:gd name="T82" fmla="*/ 308 w 4784"/>
              <a:gd name="T83" fmla="*/ 2824 h 3032"/>
              <a:gd name="T84" fmla="*/ 440 w 4784"/>
              <a:gd name="T85" fmla="*/ 2916 h 3032"/>
              <a:gd name="T86" fmla="*/ 588 w 4784"/>
              <a:gd name="T87" fmla="*/ 2984 h 3032"/>
              <a:gd name="T88" fmla="*/ 748 w 4784"/>
              <a:gd name="T89" fmla="*/ 3022 h 3032"/>
              <a:gd name="T90" fmla="*/ 3828 w 4784"/>
              <a:gd name="T91" fmla="*/ 3032 h 3032"/>
              <a:gd name="T92" fmla="*/ 3972 w 4784"/>
              <a:gd name="T93" fmla="*/ 3022 h 3032"/>
              <a:gd name="T94" fmla="*/ 4156 w 4784"/>
              <a:gd name="T95" fmla="*/ 2974 h 3032"/>
              <a:gd name="T96" fmla="*/ 4324 w 4784"/>
              <a:gd name="T97" fmla="*/ 2894 h 3032"/>
              <a:gd name="T98" fmla="*/ 4472 w 4784"/>
              <a:gd name="T99" fmla="*/ 2784 h 3032"/>
              <a:gd name="T100" fmla="*/ 4594 w 4784"/>
              <a:gd name="T101" fmla="*/ 2648 h 3032"/>
              <a:gd name="T102" fmla="*/ 4690 w 4784"/>
              <a:gd name="T103" fmla="*/ 2490 h 3032"/>
              <a:gd name="T104" fmla="*/ 4754 w 4784"/>
              <a:gd name="T105" fmla="*/ 2314 h 3032"/>
              <a:gd name="T106" fmla="*/ 4784 w 4784"/>
              <a:gd name="T107" fmla="*/ 2124 h 3032"/>
              <a:gd name="T108" fmla="*/ 4780 w 4784"/>
              <a:gd name="T109" fmla="*/ 1976 h 3032"/>
              <a:gd name="T110" fmla="*/ 4742 w 4784"/>
              <a:gd name="T111" fmla="*/ 1790 h 3032"/>
              <a:gd name="T112" fmla="*/ 4670 w 4784"/>
              <a:gd name="T113" fmla="*/ 1618 h 3032"/>
              <a:gd name="T114" fmla="*/ 4566 w 4784"/>
              <a:gd name="T115" fmla="*/ 1466 h 3032"/>
              <a:gd name="T116" fmla="*/ 4436 w 4784"/>
              <a:gd name="T117" fmla="*/ 1336 h 3032"/>
              <a:gd name="T118" fmla="*/ 4284 w 4784"/>
              <a:gd name="T119" fmla="*/ 1232 h 3032"/>
              <a:gd name="T120" fmla="*/ 4112 w 4784"/>
              <a:gd name="T121" fmla="*/ 1160 h 3032"/>
              <a:gd name="T122" fmla="*/ 3926 w 4784"/>
              <a:gd name="T123" fmla="*/ 1122 h 3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784" h="3032">
                <a:moveTo>
                  <a:pt x="3828" y="1118"/>
                </a:moveTo>
                <a:lnTo>
                  <a:pt x="3828" y="1118"/>
                </a:lnTo>
                <a:lnTo>
                  <a:pt x="3770" y="1118"/>
                </a:lnTo>
                <a:lnTo>
                  <a:pt x="3712" y="1124"/>
                </a:lnTo>
                <a:lnTo>
                  <a:pt x="3712" y="1124"/>
                </a:lnTo>
                <a:lnTo>
                  <a:pt x="3702" y="1092"/>
                </a:lnTo>
                <a:lnTo>
                  <a:pt x="3692" y="1062"/>
                </a:lnTo>
                <a:lnTo>
                  <a:pt x="3678" y="1032"/>
                </a:lnTo>
                <a:lnTo>
                  <a:pt x="3664" y="1004"/>
                </a:lnTo>
                <a:lnTo>
                  <a:pt x="3650" y="974"/>
                </a:lnTo>
                <a:lnTo>
                  <a:pt x="3634" y="948"/>
                </a:lnTo>
                <a:lnTo>
                  <a:pt x="3618" y="920"/>
                </a:lnTo>
                <a:lnTo>
                  <a:pt x="3600" y="894"/>
                </a:lnTo>
                <a:lnTo>
                  <a:pt x="3580" y="868"/>
                </a:lnTo>
                <a:lnTo>
                  <a:pt x="3560" y="844"/>
                </a:lnTo>
                <a:lnTo>
                  <a:pt x="3540" y="820"/>
                </a:lnTo>
                <a:lnTo>
                  <a:pt x="3518" y="798"/>
                </a:lnTo>
                <a:lnTo>
                  <a:pt x="3496" y="776"/>
                </a:lnTo>
                <a:lnTo>
                  <a:pt x="3472" y="754"/>
                </a:lnTo>
                <a:lnTo>
                  <a:pt x="3448" y="734"/>
                </a:lnTo>
                <a:lnTo>
                  <a:pt x="3424" y="716"/>
                </a:lnTo>
                <a:lnTo>
                  <a:pt x="3398" y="698"/>
                </a:lnTo>
                <a:lnTo>
                  <a:pt x="3372" y="680"/>
                </a:lnTo>
                <a:lnTo>
                  <a:pt x="3346" y="664"/>
                </a:lnTo>
                <a:lnTo>
                  <a:pt x="3318" y="650"/>
                </a:lnTo>
                <a:lnTo>
                  <a:pt x="3290" y="636"/>
                </a:lnTo>
                <a:lnTo>
                  <a:pt x="3262" y="622"/>
                </a:lnTo>
                <a:lnTo>
                  <a:pt x="3232" y="610"/>
                </a:lnTo>
                <a:lnTo>
                  <a:pt x="3202" y="600"/>
                </a:lnTo>
                <a:lnTo>
                  <a:pt x="3172" y="590"/>
                </a:lnTo>
                <a:lnTo>
                  <a:pt x="3142" y="582"/>
                </a:lnTo>
                <a:lnTo>
                  <a:pt x="3110" y="574"/>
                </a:lnTo>
                <a:lnTo>
                  <a:pt x="3078" y="570"/>
                </a:lnTo>
                <a:lnTo>
                  <a:pt x="3046" y="564"/>
                </a:lnTo>
                <a:lnTo>
                  <a:pt x="3014" y="562"/>
                </a:lnTo>
                <a:lnTo>
                  <a:pt x="2982" y="560"/>
                </a:lnTo>
                <a:lnTo>
                  <a:pt x="2950" y="558"/>
                </a:lnTo>
                <a:lnTo>
                  <a:pt x="2950" y="558"/>
                </a:lnTo>
                <a:lnTo>
                  <a:pt x="2916" y="558"/>
                </a:lnTo>
                <a:lnTo>
                  <a:pt x="2884" y="560"/>
                </a:lnTo>
                <a:lnTo>
                  <a:pt x="2852" y="564"/>
                </a:lnTo>
                <a:lnTo>
                  <a:pt x="2818" y="570"/>
                </a:lnTo>
                <a:lnTo>
                  <a:pt x="2786" y="576"/>
                </a:lnTo>
                <a:lnTo>
                  <a:pt x="2756" y="582"/>
                </a:lnTo>
                <a:lnTo>
                  <a:pt x="2724" y="592"/>
                </a:lnTo>
                <a:lnTo>
                  <a:pt x="2692" y="602"/>
                </a:lnTo>
                <a:lnTo>
                  <a:pt x="2692" y="602"/>
                </a:lnTo>
                <a:lnTo>
                  <a:pt x="2672" y="560"/>
                </a:lnTo>
                <a:lnTo>
                  <a:pt x="2650" y="520"/>
                </a:lnTo>
                <a:lnTo>
                  <a:pt x="2628" y="482"/>
                </a:lnTo>
                <a:lnTo>
                  <a:pt x="2604" y="446"/>
                </a:lnTo>
                <a:lnTo>
                  <a:pt x="2578" y="410"/>
                </a:lnTo>
                <a:lnTo>
                  <a:pt x="2550" y="374"/>
                </a:lnTo>
                <a:lnTo>
                  <a:pt x="2522" y="342"/>
                </a:lnTo>
                <a:lnTo>
                  <a:pt x="2492" y="310"/>
                </a:lnTo>
                <a:lnTo>
                  <a:pt x="2460" y="280"/>
                </a:lnTo>
                <a:lnTo>
                  <a:pt x="2428" y="250"/>
                </a:lnTo>
                <a:lnTo>
                  <a:pt x="2394" y="222"/>
                </a:lnTo>
                <a:lnTo>
                  <a:pt x="2360" y="196"/>
                </a:lnTo>
                <a:lnTo>
                  <a:pt x="2324" y="172"/>
                </a:lnTo>
                <a:lnTo>
                  <a:pt x="2288" y="148"/>
                </a:lnTo>
                <a:lnTo>
                  <a:pt x="2250" y="128"/>
                </a:lnTo>
                <a:lnTo>
                  <a:pt x="2212" y="108"/>
                </a:lnTo>
                <a:lnTo>
                  <a:pt x="2172" y="90"/>
                </a:lnTo>
                <a:lnTo>
                  <a:pt x="2134" y="72"/>
                </a:lnTo>
                <a:lnTo>
                  <a:pt x="2092" y="58"/>
                </a:lnTo>
                <a:lnTo>
                  <a:pt x="2052" y="44"/>
                </a:lnTo>
                <a:lnTo>
                  <a:pt x="2010" y="32"/>
                </a:lnTo>
                <a:lnTo>
                  <a:pt x="1968" y="22"/>
                </a:lnTo>
                <a:lnTo>
                  <a:pt x="1924" y="14"/>
                </a:lnTo>
                <a:lnTo>
                  <a:pt x="1882" y="8"/>
                </a:lnTo>
                <a:lnTo>
                  <a:pt x="1838" y="4"/>
                </a:lnTo>
                <a:lnTo>
                  <a:pt x="1794" y="0"/>
                </a:lnTo>
                <a:lnTo>
                  <a:pt x="1750" y="0"/>
                </a:lnTo>
                <a:lnTo>
                  <a:pt x="1706" y="0"/>
                </a:lnTo>
                <a:lnTo>
                  <a:pt x="1662" y="4"/>
                </a:lnTo>
                <a:lnTo>
                  <a:pt x="1618" y="8"/>
                </a:lnTo>
                <a:lnTo>
                  <a:pt x="1572" y="14"/>
                </a:lnTo>
                <a:lnTo>
                  <a:pt x="1528" y="24"/>
                </a:lnTo>
                <a:lnTo>
                  <a:pt x="1528" y="24"/>
                </a:lnTo>
                <a:lnTo>
                  <a:pt x="1484" y="34"/>
                </a:lnTo>
                <a:lnTo>
                  <a:pt x="1440" y="48"/>
                </a:lnTo>
                <a:lnTo>
                  <a:pt x="1398" y="62"/>
                </a:lnTo>
                <a:lnTo>
                  <a:pt x="1356" y="78"/>
                </a:lnTo>
                <a:lnTo>
                  <a:pt x="1316" y="96"/>
                </a:lnTo>
                <a:lnTo>
                  <a:pt x="1276" y="114"/>
                </a:lnTo>
                <a:lnTo>
                  <a:pt x="1238" y="136"/>
                </a:lnTo>
                <a:lnTo>
                  <a:pt x="1200" y="158"/>
                </a:lnTo>
                <a:lnTo>
                  <a:pt x="1164" y="182"/>
                </a:lnTo>
                <a:lnTo>
                  <a:pt x="1128" y="208"/>
                </a:lnTo>
                <a:lnTo>
                  <a:pt x="1094" y="234"/>
                </a:lnTo>
                <a:lnTo>
                  <a:pt x="1062" y="262"/>
                </a:lnTo>
                <a:lnTo>
                  <a:pt x="1030" y="292"/>
                </a:lnTo>
                <a:lnTo>
                  <a:pt x="1000" y="322"/>
                </a:lnTo>
                <a:lnTo>
                  <a:pt x="970" y="354"/>
                </a:lnTo>
                <a:lnTo>
                  <a:pt x="942" y="388"/>
                </a:lnTo>
                <a:lnTo>
                  <a:pt x="916" y="422"/>
                </a:lnTo>
                <a:lnTo>
                  <a:pt x="892" y="456"/>
                </a:lnTo>
                <a:lnTo>
                  <a:pt x="868" y="492"/>
                </a:lnTo>
                <a:lnTo>
                  <a:pt x="846" y="530"/>
                </a:lnTo>
                <a:lnTo>
                  <a:pt x="826" y="568"/>
                </a:lnTo>
                <a:lnTo>
                  <a:pt x="808" y="608"/>
                </a:lnTo>
                <a:lnTo>
                  <a:pt x="790" y="648"/>
                </a:lnTo>
                <a:lnTo>
                  <a:pt x="774" y="688"/>
                </a:lnTo>
                <a:lnTo>
                  <a:pt x="760" y="730"/>
                </a:lnTo>
                <a:lnTo>
                  <a:pt x="748" y="772"/>
                </a:lnTo>
                <a:lnTo>
                  <a:pt x="738" y="814"/>
                </a:lnTo>
                <a:lnTo>
                  <a:pt x="730" y="858"/>
                </a:lnTo>
                <a:lnTo>
                  <a:pt x="722" y="902"/>
                </a:lnTo>
                <a:lnTo>
                  <a:pt x="718" y="946"/>
                </a:lnTo>
                <a:lnTo>
                  <a:pt x="716" y="992"/>
                </a:lnTo>
                <a:lnTo>
                  <a:pt x="714" y="1038"/>
                </a:lnTo>
                <a:lnTo>
                  <a:pt x="714" y="1038"/>
                </a:lnTo>
                <a:lnTo>
                  <a:pt x="716" y="1100"/>
                </a:lnTo>
                <a:lnTo>
                  <a:pt x="722" y="1162"/>
                </a:lnTo>
                <a:lnTo>
                  <a:pt x="732" y="1226"/>
                </a:lnTo>
                <a:lnTo>
                  <a:pt x="746" y="1286"/>
                </a:lnTo>
                <a:lnTo>
                  <a:pt x="746" y="1286"/>
                </a:lnTo>
                <a:lnTo>
                  <a:pt x="704" y="1294"/>
                </a:lnTo>
                <a:lnTo>
                  <a:pt x="662" y="1304"/>
                </a:lnTo>
                <a:lnTo>
                  <a:pt x="622" y="1314"/>
                </a:lnTo>
                <a:lnTo>
                  <a:pt x="582" y="1328"/>
                </a:lnTo>
                <a:lnTo>
                  <a:pt x="544" y="1342"/>
                </a:lnTo>
                <a:lnTo>
                  <a:pt x="506" y="1360"/>
                </a:lnTo>
                <a:lnTo>
                  <a:pt x="470" y="1378"/>
                </a:lnTo>
                <a:lnTo>
                  <a:pt x="434" y="1398"/>
                </a:lnTo>
                <a:lnTo>
                  <a:pt x="398" y="1418"/>
                </a:lnTo>
                <a:lnTo>
                  <a:pt x="366" y="1442"/>
                </a:lnTo>
                <a:lnTo>
                  <a:pt x="334" y="1466"/>
                </a:lnTo>
                <a:lnTo>
                  <a:pt x="302" y="1492"/>
                </a:lnTo>
                <a:lnTo>
                  <a:pt x="272" y="1518"/>
                </a:lnTo>
                <a:lnTo>
                  <a:pt x="244" y="1548"/>
                </a:lnTo>
                <a:lnTo>
                  <a:pt x="218" y="1576"/>
                </a:lnTo>
                <a:lnTo>
                  <a:pt x="192" y="1608"/>
                </a:lnTo>
                <a:lnTo>
                  <a:pt x="168" y="1640"/>
                </a:lnTo>
                <a:lnTo>
                  <a:pt x="144" y="1672"/>
                </a:lnTo>
                <a:lnTo>
                  <a:pt x="122" y="1706"/>
                </a:lnTo>
                <a:lnTo>
                  <a:pt x="104" y="1742"/>
                </a:lnTo>
                <a:lnTo>
                  <a:pt x="84" y="1778"/>
                </a:lnTo>
                <a:lnTo>
                  <a:pt x="68" y="1814"/>
                </a:lnTo>
                <a:lnTo>
                  <a:pt x="54" y="1852"/>
                </a:lnTo>
                <a:lnTo>
                  <a:pt x="40" y="1890"/>
                </a:lnTo>
                <a:lnTo>
                  <a:pt x="30" y="1930"/>
                </a:lnTo>
                <a:lnTo>
                  <a:pt x="20" y="1970"/>
                </a:lnTo>
                <a:lnTo>
                  <a:pt x="12" y="2010"/>
                </a:lnTo>
                <a:lnTo>
                  <a:pt x="6" y="2050"/>
                </a:lnTo>
                <a:lnTo>
                  <a:pt x="2" y="2092"/>
                </a:lnTo>
                <a:lnTo>
                  <a:pt x="0" y="2134"/>
                </a:lnTo>
                <a:lnTo>
                  <a:pt x="0" y="2176"/>
                </a:lnTo>
                <a:lnTo>
                  <a:pt x="2" y="2220"/>
                </a:lnTo>
                <a:lnTo>
                  <a:pt x="2" y="2220"/>
                </a:lnTo>
                <a:lnTo>
                  <a:pt x="6" y="2262"/>
                </a:lnTo>
                <a:lnTo>
                  <a:pt x="12" y="2304"/>
                </a:lnTo>
                <a:lnTo>
                  <a:pt x="20" y="2344"/>
                </a:lnTo>
                <a:lnTo>
                  <a:pt x="30" y="2386"/>
                </a:lnTo>
                <a:lnTo>
                  <a:pt x="42" y="2424"/>
                </a:lnTo>
                <a:lnTo>
                  <a:pt x="56" y="2464"/>
                </a:lnTo>
                <a:lnTo>
                  <a:pt x="72" y="2502"/>
                </a:lnTo>
                <a:lnTo>
                  <a:pt x="88" y="2538"/>
                </a:lnTo>
                <a:lnTo>
                  <a:pt x="106" y="2574"/>
                </a:lnTo>
                <a:lnTo>
                  <a:pt x="128" y="2610"/>
                </a:lnTo>
                <a:lnTo>
                  <a:pt x="148" y="2644"/>
                </a:lnTo>
                <a:lnTo>
                  <a:pt x="172" y="2676"/>
                </a:lnTo>
                <a:lnTo>
                  <a:pt x="196" y="2708"/>
                </a:lnTo>
                <a:lnTo>
                  <a:pt x="222" y="2740"/>
                </a:lnTo>
                <a:lnTo>
                  <a:pt x="250" y="2768"/>
                </a:lnTo>
                <a:lnTo>
                  <a:pt x="278" y="2796"/>
                </a:lnTo>
                <a:lnTo>
                  <a:pt x="308" y="2824"/>
                </a:lnTo>
                <a:lnTo>
                  <a:pt x="340" y="2848"/>
                </a:lnTo>
                <a:lnTo>
                  <a:pt x="372" y="2872"/>
                </a:lnTo>
                <a:lnTo>
                  <a:pt x="406" y="2894"/>
                </a:lnTo>
                <a:lnTo>
                  <a:pt x="440" y="2916"/>
                </a:lnTo>
                <a:lnTo>
                  <a:pt x="476" y="2936"/>
                </a:lnTo>
                <a:lnTo>
                  <a:pt x="512" y="2952"/>
                </a:lnTo>
                <a:lnTo>
                  <a:pt x="550" y="2968"/>
                </a:lnTo>
                <a:lnTo>
                  <a:pt x="588" y="2984"/>
                </a:lnTo>
                <a:lnTo>
                  <a:pt x="626" y="2996"/>
                </a:lnTo>
                <a:lnTo>
                  <a:pt x="666" y="3006"/>
                </a:lnTo>
                <a:lnTo>
                  <a:pt x="706" y="3016"/>
                </a:lnTo>
                <a:lnTo>
                  <a:pt x="748" y="3022"/>
                </a:lnTo>
                <a:lnTo>
                  <a:pt x="788" y="3028"/>
                </a:lnTo>
                <a:lnTo>
                  <a:pt x="832" y="3032"/>
                </a:lnTo>
                <a:lnTo>
                  <a:pt x="874" y="3032"/>
                </a:lnTo>
                <a:lnTo>
                  <a:pt x="3828" y="3032"/>
                </a:lnTo>
                <a:lnTo>
                  <a:pt x="3828" y="3032"/>
                </a:lnTo>
                <a:lnTo>
                  <a:pt x="3876" y="3032"/>
                </a:lnTo>
                <a:lnTo>
                  <a:pt x="3926" y="3028"/>
                </a:lnTo>
                <a:lnTo>
                  <a:pt x="3972" y="3022"/>
                </a:lnTo>
                <a:lnTo>
                  <a:pt x="4020" y="3014"/>
                </a:lnTo>
                <a:lnTo>
                  <a:pt x="4066" y="3002"/>
                </a:lnTo>
                <a:lnTo>
                  <a:pt x="4112" y="2990"/>
                </a:lnTo>
                <a:lnTo>
                  <a:pt x="4156" y="2974"/>
                </a:lnTo>
                <a:lnTo>
                  <a:pt x="4200" y="2958"/>
                </a:lnTo>
                <a:lnTo>
                  <a:pt x="4242" y="2938"/>
                </a:lnTo>
                <a:lnTo>
                  <a:pt x="4284" y="2918"/>
                </a:lnTo>
                <a:lnTo>
                  <a:pt x="4324" y="2894"/>
                </a:lnTo>
                <a:lnTo>
                  <a:pt x="4362" y="2870"/>
                </a:lnTo>
                <a:lnTo>
                  <a:pt x="4400" y="2842"/>
                </a:lnTo>
                <a:lnTo>
                  <a:pt x="4436" y="2814"/>
                </a:lnTo>
                <a:lnTo>
                  <a:pt x="4472" y="2784"/>
                </a:lnTo>
                <a:lnTo>
                  <a:pt x="4504" y="2752"/>
                </a:lnTo>
                <a:lnTo>
                  <a:pt x="4536" y="2718"/>
                </a:lnTo>
                <a:lnTo>
                  <a:pt x="4566" y="2684"/>
                </a:lnTo>
                <a:lnTo>
                  <a:pt x="4594" y="2648"/>
                </a:lnTo>
                <a:lnTo>
                  <a:pt x="4622" y="2610"/>
                </a:lnTo>
                <a:lnTo>
                  <a:pt x="4646" y="2572"/>
                </a:lnTo>
                <a:lnTo>
                  <a:pt x="4670" y="2532"/>
                </a:lnTo>
                <a:lnTo>
                  <a:pt x="4690" y="2490"/>
                </a:lnTo>
                <a:lnTo>
                  <a:pt x="4710" y="2448"/>
                </a:lnTo>
                <a:lnTo>
                  <a:pt x="4726" y="2404"/>
                </a:lnTo>
                <a:lnTo>
                  <a:pt x="4742" y="2360"/>
                </a:lnTo>
                <a:lnTo>
                  <a:pt x="4754" y="2314"/>
                </a:lnTo>
                <a:lnTo>
                  <a:pt x="4766" y="2268"/>
                </a:lnTo>
                <a:lnTo>
                  <a:pt x="4774" y="2220"/>
                </a:lnTo>
                <a:lnTo>
                  <a:pt x="4780" y="2172"/>
                </a:lnTo>
                <a:lnTo>
                  <a:pt x="4784" y="2124"/>
                </a:lnTo>
                <a:lnTo>
                  <a:pt x="4784" y="2074"/>
                </a:lnTo>
                <a:lnTo>
                  <a:pt x="4784" y="2074"/>
                </a:lnTo>
                <a:lnTo>
                  <a:pt x="4784" y="2026"/>
                </a:lnTo>
                <a:lnTo>
                  <a:pt x="4780" y="1976"/>
                </a:lnTo>
                <a:lnTo>
                  <a:pt x="4774" y="1928"/>
                </a:lnTo>
                <a:lnTo>
                  <a:pt x="4766" y="1882"/>
                </a:lnTo>
                <a:lnTo>
                  <a:pt x="4754" y="1836"/>
                </a:lnTo>
                <a:lnTo>
                  <a:pt x="4742" y="1790"/>
                </a:lnTo>
                <a:lnTo>
                  <a:pt x="4726" y="1746"/>
                </a:lnTo>
                <a:lnTo>
                  <a:pt x="4710" y="1702"/>
                </a:lnTo>
                <a:lnTo>
                  <a:pt x="4690" y="1660"/>
                </a:lnTo>
                <a:lnTo>
                  <a:pt x="4670" y="1618"/>
                </a:lnTo>
                <a:lnTo>
                  <a:pt x="4646" y="1578"/>
                </a:lnTo>
                <a:lnTo>
                  <a:pt x="4622" y="1540"/>
                </a:lnTo>
                <a:lnTo>
                  <a:pt x="4594" y="1502"/>
                </a:lnTo>
                <a:lnTo>
                  <a:pt x="4566" y="1466"/>
                </a:lnTo>
                <a:lnTo>
                  <a:pt x="4536" y="1430"/>
                </a:lnTo>
                <a:lnTo>
                  <a:pt x="4504" y="1398"/>
                </a:lnTo>
                <a:lnTo>
                  <a:pt x="4472" y="1366"/>
                </a:lnTo>
                <a:lnTo>
                  <a:pt x="4436" y="1336"/>
                </a:lnTo>
                <a:lnTo>
                  <a:pt x="4400" y="1308"/>
                </a:lnTo>
                <a:lnTo>
                  <a:pt x="4362" y="1280"/>
                </a:lnTo>
                <a:lnTo>
                  <a:pt x="4324" y="1256"/>
                </a:lnTo>
                <a:lnTo>
                  <a:pt x="4284" y="1232"/>
                </a:lnTo>
                <a:lnTo>
                  <a:pt x="4242" y="1212"/>
                </a:lnTo>
                <a:lnTo>
                  <a:pt x="4200" y="1192"/>
                </a:lnTo>
                <a:lnTo>
                  <a:pt x="4156" y="1176"/>
                </a:lnTo>
                <a:lnTo>
                  <a:pt x="4112" y="1160"/>
                </a:lnTo>
                <a:lnTo>
                  <a:pt x="4066" y="1148"/>
                </a:lnTo>
                <a:lnTo>
                  <a:pt x="4020" y="1136"/>
                </a:lnTo>
                <a:lnTo>
                  <a:pt x="3972" y="1128"/>
                </a:lnTo>
                <a:lnTo>
                  <a:pt x="3926" y="1122"/>
                </a:lnTo>
                <a:lnTo>
                  <a:pt x="3876" y="1118"/>
                </a:lnTo>
                <a:lnTo>
                  <a:pt x="3828" y="1118"/>
                </a:lnTo>
                <a:lnTo>
                  <a:pt x="3828" y="1118"/>
                </a:lnTo>
                <a:close/>
              </a:path>
            </a:pathLst>
          </a:custGeom>
          <a:solidFill>
            <a:schemeClr val="bg1"/>
          </a:solidFill>
          <a:ln w="57150">
            <a:solidFill>
              <a:srgbClr val="DCE6F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94" name="그림 293" descr="개체, 시계이(가) 표시된 사진&#10;&#10;자동 생성된 설명">
            <a:extLst>
              <a:ext uri="{FF2B5EF4-FFF2-40B4-BE49-F238E27FC236}">
                <a16:creationId xmlns:a16="http://schemas.microsoft.com/office/drawing/2014/main" id="{E023411C-635D-4AA7-85EA-9A4FF5F8556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7" y="5205431"/>
            <a:ext cx="533345" cy="496009"/>
          </a:xfrm>
          <a:prstGeom prst="rect">
            <a:avLst/>
          </a:prstGeom>
        </p:spPr>
      </p:pic>
      <p:grpSp>
        <p:nvGrpSpPr>
          <p:cNvPr id="295" name="그룹 294">
            <a:extLst>
              <a:ext uri="{FF2B5EF4-FFF2-40B4-BE49-F238E27FC236}">
                <a16:creationId xmlns:a16="http://schemas.microsoft.com/office/drawing/2014/main" id="{400E7B30-9121-43C8-B804-A241E5B45345}"/>
              </a:ext>
            </a:extLst>
          </p:cNvPr>
          <p:cNvGrpSpPr/>
          <p:nvPr/>
        </p:nvGrpSpPr>
        <p:grpSpPr>
          <a:xfrm>
            <a:off x="5179372" y="5973924"/>
            <a:ext cx="2327444" cy="700817"/>
            <a:chOff x="5084838" y="6074747"/>
            <a:chExt cx="2327444" cy="700817"/>
          </a:xfrm>
        </p:grpSpPr>
        <p:sp>
          <p:nvSpPr>
            <p:cNvPr id="296" name="모서리가 둥근 직사각형 43">
              <a:extLst>
                <a:ext uri="{FF2B5EF4-FFF2-40B4-BE49-F238E27FC236}">
                  <a16:creationId xmlns:a16="http://schemas.microsoft.com/office/drawing/2014/main" id="{419C59FA-8C6A-4397-891E-605D579BAE40}"/>
                </a:ext>
              </a:extLst>
            </p:cNvPr>
            <p:cNvSpPr/>
            <p:nvPr/>
          </p:nvSpPr>
          <p:spPr>
            <a:xfrm>
              <a:off x="5084838" y="6201308"/>
              <a:ext cx="2327444" cy="574256"/>
            </a:xfrm>
            <a:prstGeom prst="roundRect">
              <a:avLst/>
            </a:prstGeom>
            <a:solidFill>
              <a:srgbClr val="1945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7" name="이등변 삼각형 296">
              <a:extLst>
                <a:ext uri="{FF2B5EF4-FFF2-40B4-BE49-F238E27FC236}">
                  <a16:creationId xmlns:a16="http://schemas.microsoft.com/office/drawing/2014/main" id="{32D3D28C-2244-4C87-935E-1211F5F6006E}"/>
                </a:ext>
              </a:extLst>
            </p:cNvPr>
            <p:cNvSpPr/>
            <p:nvPr/>
          </p:nvSpPr>
          <p:spPr>
            <a:xfrm>
              <a:off x="6104477" y="6074747"/>
              <a:ext cx="288166" cy="198569"/>
            </a:xfrm>
            <a:prstGeom prst="triangle">
              <a:avLst/>
            </a:prstGeom>
            <a:solidFill>
              <a:srgbClr val="1945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98" name="Picture 2" descr="C:\Users\Administrator\Desktop\k.png">
            <a:extLst>
              <a:ext uri="{FF2B5EF4-FFF2-40B4-BE49-F238E27FC236}">
                <a16:creationId xmlns:a16="http://schemas.microsoft.com/office/drawing/2014/main" id="{1CD62B8D-7076-454C-858B-A44EC893E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8603" y="6228908"/>
            <a:ext cx="358559" cy="32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9" name="그룹 298">
            <a:extLst>
              <a:ext uri="{FF2B5EF4-FFF2-40B4-BE49-F238E27FC236}">
                <a16:creationId xmlns:a16="http://schemas.microsoft.com/office/drawing/2014/main" id="{9AFAC3C2-9938-41CD-B642-7AB9D9AF31D6}"/>
              </a:ext>
            </a:extLst>
          </p:cNvPr>
          <p:cNvGrpSpPr/>
          <p:nvPr/>
        </p:nvGrpSpPr>
        <p:grpSpPr>
          <a:xfrm>
            <a:off x="5479483" y="6364220"/>
            <a:ext cx="213916" cy="213916"/>
            <a:chOff x="-5137189" y="5231800"/>
            <a:chExt cx="327110" cy="327110"/>
          </a:xfrm>
        </p:grpSpPr>
        <p:sp>
          <p:nvSpPr>
            <p:cNvPr id="300" name="타원 299">
              <a:extLst>
                <a:ext uri="{FF2B5EF4-FFF2-40B4-BE49-F238E27FC236}">
                  <a16:creationId xmlns:a16="http://schemas.microsoft.com/office/drawing/2014/main" id="{EE423375-E9F0-4423-A58E-35EEA9D3CFE2}"/>
                </a:ext>
              </a:extLst>
            </p:cNvPr>
            <p:cNvSpPr/>
            <p:nvPr/>
          </p:nvSpPr>
          <p:spPr>
            <a:xfrm>
              <a:off x="-5137189" y="5231800"/>
              <a:ext cx="327110" cy="3271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01" name="그룹 300">
              <a:extLst>
                <a:ext uri="{FF2B5EF4-FFF2-40B4-BE49-F238E27FC236}">
                  <a16:creationId xmlns:a16="http://schemas.microsoft.com/office/drawing/2014/main" id="{E563EA93-E913-4A26-ADFB-D0AED1F40609}"/>
                </a:ext>
              </a:extLst>
            </p:cNvPr>
            <p:cNvGrpSpPr/>
            <p:nvPr/>
          </p:nvGrpSpPr>
          <p:grpSpPr>
            <a:xfrm>
              <a:off x="-5052702" y="5318188"/>
              <a:ext cx="154333" cy="154333"/>
              <a:chOff x="6112991" y="6061484"/>
              <a:chExt cx="83381" cy="83381"/>
            </a:xfrm>
          </p:grpSpPr>
          <p:cxnSp>
            <p:nvCxnSpPr>
              <p:cNvPr id="302" name="직선 연결선 301">
                <a:extLst>
                  <a:ext uri="{FF2B5EF4-FFF2-40B4-BE49-F238E27FC236}">
                    <a16:creationId xmlns:a16="http://schemas.microsoft.com/office/drawing/2014/main" id="{EB35075E-B424-49A7-AE1A-D671D5A108E4}"/>
                  </a:ext>
                </a:extLst>
              </p:cNvPr>
              <p:cNvCxnSpPr/>
              <p:nvPr/>
            </p:nvCxnSpPr>
            <p:spPr>
              <a:xfrm flipH="1">
                <a:off x="6112991" y="6061484"/>
                <a:ext cx="83381" cy="83381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직선 연결선 302">
                <a:extLst>
                  <a:ext uri="{FF2B5EF4-FFF2-40B4-BE49-F238E27FC236}">
                    <a16:creationId xmlns:a16="http://schemas.microsoft.com/office/drawing/2014/main" id="{45D34B57-C29B-46CB-A655-9E1E5DDCD6CE}"/>
                  </a:ext>
                </a:extLst>
              </p:cNvPr>
              <p:cNvCxnSpPr/>
              <p:nvPr/>
            </p:nvCxnSpPr>
            <p:spPr>
              <a:xfrm>
                <a:off x="6112991" y="6061484"/>
                <a:ext cx="83381" cy="83381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C2370314-9604-4C74-AC36-10746FC5D364}"/>
              </a:ext>
            </a:extLst>
          </p:cNvPr>
          <p:cNvCxnSpPr/>
          <p:nvPr/>
        </p:nvCxnSpPr>
        <p:spPr>
          <a:xfrm>
            <a:off x="5746654" y="6392643"/>
            <a:ext cx="1210683" cy="0"/>
          </a:xfrm>
          <a:prstGeom prst="straightConnector1">
            <a:avLst/>
          </a:prstGeom>
          <a:ln w="12700">
            <a:solidFill>
              <a:schemeClr val="bg1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직사각형 304">
            <a:extLst>
              <a:ext uri="{FF2B5EF4-FFF2-40B4-BE49-F238E27FC236}">
                <a16:creationId xmlns:a16="http://schemas.microsoft.com/office/drawing/2014/main" id="{31FBF15A-4576-44B6-9384-0CAAE97CF794}"/>
              </a:ext>
            </a:extLst>
          </p:cNvPr>
          <p:cNvSpPr/>
          <p:nvPr/>
        </p:nvSpPr>
        <p:spPr>
          <a:xfrm>
            <a:off x="5909142" y="6184894"/>
            <a:ext cx="881628" cy="415498"/>
          </a:xfrm>
          <a:prstGeom prst="rect">
            <a:avLst/>
          </a:prstGeom>
          <a:solidFill>
            <a:srgbClr val="194574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900" b="1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암호화키 폐기 시</a:t>
            </a:r>
            <a:endParaRPr lang="en-US" altLang="ko-KR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900" b="1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클라우드 내 </a:t>
            </a:r>
            <a:endParaRPr lang="en-US" altLang="ko-KR" sz="9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9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파일도 폐기 효과</a:t>
            </a:r>
          </a:p>
        </p:txBody>
      </p:sp>
      <p:grpSp>
        <p:nvGrpSpPr>
          <p:cNvPr id="306" name="그룹 305">
            <a:extLst>
              <a:ext uri="{FF2B5EF4-FFF2-40B4-BE49-F238E27FC236}">
                <a16:creationId xmlns:a16="http://schemas.microsoft.com/office/drawing/2014/main" id="{6C76595F-6BE9-402B-83EA-7E367D13F6C5}"/>
              </a:ext>
            </a:extLst>
          </p:cNvPr>
          <p:cNvGrpSpPr/>
          <p:nvPr/>
        </p:nvGrpSpPr>
        <p:grpSpPr>
          <a:xfrm>
            <a:off x="7029343" y="6161080"/>
            <a:ext cx="267683" cy="229677"/>
            <a:chOff x="6873849" y="6208563"/>
            <a:chExt cx="267683" cy="229677"/>
          </a:xfrm>
        </p:grpSpPr>
        <p:grpSp>
          <p:nvGrpSpPr>
            <p:cNvPr id="307" name="그룹 306">
              <a:extLst>
                <a:ext uri="{FF2B5EF4-FFF2-40B4-BE49-F238E27FC236}">
                  <a16:creationId xmlns:a16="http://schemas.microsoft.com/office/drawing/2014/main" id="{587DB57E-E8E2-43E0-9BBD-DC789DC68B9E}"/>
                </a:ext>
              </a:extLst>
            </p:cNvPr>
            <p:cNvGrpSpPr/>
            <p:nvPr/>
          </p:nvGrpSpPr>
          <p:grpSpPr>
            <a:xfrm>
              <a:off x="6894221" y="6208563"/>
              <a:ext cx="247311" cy="218380"/>
              <a:chOff x="-2493611" y="877711"/>
              <a:chExt cx="570618" cy="503866"/>
            </a:xfrm>
          </p:grpSpPr>
          <p:pic>
            <p:nvPicPr>
              <p:cNvPr id="313" name="그림 312" descr="시계이(가) 표시된 사진&#10;&#10;자동 생성된 설명">
                <a:extLst>
                  <a:ext uri="{FF2B5EF4-FFF2-40B4-BE49-F238E27FC236}">
                    <a16:creationId xmlns:a16="http://schemas.microsoft.com/office/drawing/2014/main" id="{415FAC21-5552-4128-BE36-AE5706C6D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493611" y="877711"/>
                <a:ext cx="493910" cy="493911"/>
              </a:xfrm>
              <a:prstGeom prst="rect">
                <a:avLst/>
              </a:prstGeom>
            </p:spPr>
          </p:pic>
          <p:pic>
            <p:nvPicPr>
              <p:cNvPr id="314" name="Picture 2" descr="F:\★IFG\소프트캠프\unnamed.png">
                <a:extLst>
                  <a:ext uri="{FF2B5EF4-FFF2-40B4-BE49-F238E27FC236}">
                    <a16:creationId xmlns:a16="http://schemas.microsoft.com/office/drawing/2014/main" id="{DDC32EAD-D8B5-4E71-98F5-DB26F2CAF7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-2232901" y="1071669"/>
                <a:ext cx="309908" cy="3099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08" name="그룹 307">
              <a:extLst>
                <a:ext uri="{FF2B5EF4-FFF2-40B4-BE49-F238E27FC236}">
                  <a16:creationId xmlns:a16="http://schemas.microsoft.com/office/drawing/2014/main" id="{4B30C39C-A274-4D03-BB7B-39DB890A9CCF}"/>
                </a:ext>
              </a:extLst>
            </p:cNvPr>
            <p:cNvGrpSpPr/>
            <p:nvPr/>
          </p:nvGrpSpPr>
          <p:grpSpPr>
            <a:xfrm>
              <a:off x="6873849" y="6315595"/>
              <a:ext cx="122645" cy="122645"/>
              <a:chOff x="-5137189" y="5231800"/>
              <a:chExt cx="327110" cy="327110"/>
            </a:xfrm>
          </p:grpSpPr>
          <p:sp>
            <p:nvSpPr>
              <p:cNvPr id="309" name="타원 308">
                <a:extLst>
                  <a:ext uri="{FF2B5EF4-FFF2-40B4-BE49-F238E27FC236}">
                    <a16:creationId xmlns:a16="http://schemas.microsoft.com/office/drawing/2014/main" id="{7F27138D-8E93-439E-8AF3-FA1827F1B809}"/>
                  </a:ext>
                </a:extLst>
              </p:cNvPr>
              <p:cNvSpPr/>
              <p:nvPr/>
            </p:nvSpPr>
            <p:spPr>
              <a:xfrm>
                <a:off x="-5137189" y="5231800"/>
                <a:ext cx="327110" cy="32711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10" name="그룹 309">
                <a:extLst>
                  <a:ext uri="{FF2B5EF4-FFF2-40B4-BE49-F238E27FC236}">
                    <a16:creationId xmlns:a16="http://schemas.microsoft.com/office/drawing/2014/main" id="{27293B9D-A606-4B83-B136-4CF9C70498AD}"/>
                  </a:ext>
                </a:extLst>
              </p:cNvPr>
              <p:cNvGrpSpPr/>
              <p:nvPr/>
            </p:nvGrpSpPr>
            <p:grpSpPr>
              <a:xfrm>
                <a:off x="-5052702" y="5318188"/>
                <a:ext cx="154333" cy="154333"/>
                <a:chOff x="6112991" y="6061484"/>
                <a:chExt cx="83381" cy="83381"/>
              </a:xfrm>
            </p:grpSpPr>
            <p:cxnSp>
              <p:nvCxnSpPr>
                <p:cNvPr id="311" name="직선 연결선 310">
                  <a:extLst>
                    <a:ext uri="{FF2B5EF4-FFF2-40B4-BE49-F238E27FC236}">
                      <a16:creationId xmlns:a16="http://schemas.microsoft.com/office/drawing/2014/main" id="{7F0F2685-3E2C-4B27-89CF-2C9307C3582E}"/>
                    </a:ext>
                  </a:extLst>
                </p:cNvPr>
                <p:cNvCxnSpPr/>
                <p:nvPr/>
              </p:nvCxnSpPr>
              <p:spPr>
                <a:xfrm flipH="1">
                  <a:off x="6112991" y="6061484"/>
                  <a:ext cx="83381" cy="83381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2" name="직선 연결선 311">
                  <a:extLst>
                    <a:ext uri="{FF2B5EF4-FFF2-40B4-BE49-F238E27FC236}">
                      <a16:creationId xmlns:a16="http://schemas.microsoft.com/office/drawing/2014/main" id="{1F04F564-BEFB-49E7-9664-1243CAEE328A}"/>
                    </a:ext>
                  </a:extLst>
                </p:cNvPr>
                <p:cNvCxnSpPr/>
                <p:nvPr/>
              </p:nvCxnSpPr>
              <p:spPr>
                <a:xfrm>
                  <a:off x="6112991" y="6061484"/>
                  <a:ext cx="83381" cy="83381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15" name="그룹 314">
            <a:extLst>
              <a:ext uri="{FF2B5EF4-FFF2-40B4-BE49-F238E27FC236}">
                <a16:creationId xmlns:a16="http://schemas.microsoft.com/office/drawing/2014/main" id="{C08E84F2-A976-4736-BC6C-6785CAA6B14A}"/>
              </a:ext>
            </a:extLst>
          </p:cNvPr>
          <p:cNvGrpSpPr/>
          <p:nvPr/>
        </p:nvGrpSpPr>
        <p:grpSpPr>
          <a:xfrm>
            <a:off x="7168114" y="6377870"/>
            <a:ext cx="267683" cy="229677"/>
            <a:chOff x="6873849" y="6208563"/>
            <a:chExt cx="267683" cy="229677"/>
          </a:xfrm>
        </p:grpSpPr>
        <p:grpSp>
          <p:nvGrpSpPr>
            <p:cNvPr id="316" name="그룹 315">
              <a:extLst>
                <a:ext uri="{FF2B5EF4-FFF2-40B4-BE49-F238E27FC236}">
                  <a16:creationId xmlns:a16="http://schemas.microsoft.com/office/drawing/2014/main" id="{8A9A6C91-F220-4FC0-B50E-782F5284B0F4}"/>
                </a:ext>
              </a:extLst>
            </p:cNvPr>
            <p:cNvGrpSpPr/>
            <p:nvPr/>
          </p:nvGrpSpPr>
          <p:grpSpPr>
            <a:xfrm>
              <a:off x="6894221" y="6208563"/>
              <a:ext cx="247311" cy="218380"/>
              <a:chOff x="-2493611" y="877711"/>
              <a:chExt cx="570618" cy="503866"/>
            </a:xfrm>
          </p:grpSpPr>
          <p:pic>
            <p:nvPicPr>
              <p:cNvPr id="322" name="그림 321" descr="시계이(가) 표시된 사진&#10;&#10;자동 생성된 설명">
                <a:extLst>
                  <a:ext uri="{FF2B5EF4-FFF2-40B4-BE49-F238E27FC236}">
                    <a16:creationId xmlns:a16="http://schemas.microsoft.com/office/drawing/2014/main" id="{42436D2C-205E-49DC-8817-4D3834DFC8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493611" y="877711"/>
                <a:ext cx="493910" cy="493911"/>
              </a:xfrm>
              <a:prstGeom prst="rect">
                <a:avLst/>
              </a:prstGeom>
            </p:spPr>
          </p:pic>
          <p:pic>
            <p:nvPicPr>
              <p:cNvPr id="323" name="Picture 2" descr="F:\★IFG\소프트캠프\unnamed.png">
                <a:extLst>
                  <a:ext uri="{FF2B5EF4-FFF2-40B4-BE49-F238E27FC236}">
                    <a16:creationId xmlns:a16="http://schemas.microsoft.com/office/drawing/2014/main" id="{DB31C0B8-0709-4FC5-A25A-8FAAFCA1DE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-2232901" y="1071669"/>
                <a:ext cx="309908" cy="3099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17" name="그룹 316">
              <a:extLst>
                <a:ext uri="{FF2B5EF4-FFF2-40B4-BE49-F238E27FC236}">
                  <a16:creationId xmlns:a16="http://schemas.microsoft.com/office/drawing/2014/main" id="{E7E6DFED-E14B-4DF9-B214-649F652B9780}"/>
                </a:ext>
              </a:extLst>
            </p:cNvPr>
            <p:cNvGrpSpPr/>
            <p:nvPr/>
          </p:nvGrpSpPr>
          <p:grpSpPr>
            <a:xfrm>
              <a:off x="6873849" y="6315595"/>
              <a:ext cx="122645" cy="122645"/>
              <a:chOff x="-5137189" y="5231800"/>
              <a:chExt cx="327110" cy="327110"/>
            </a:xfrm>
          </p:grpSpPr>
          <p:sp>
            <p:nvSpPr>
              <p:cNvPr id="318" name="타원 317">
                <a:extLst>
                  <a:ext uri="{FF2B5EF4-FFF2-40B4-BE49-F238E27FC236}">
                    <a16:creationId xmlns:a16="http://schemas.microsoft.com/office/drawing/2014/main" id="{7E918E10-51D3-4523-92FE-07662891C5B0}"/>
                  </a:ext>
                </a:extLst>
              </p:cNvPr>
              <p:cNvSpPr/>
              <p:nvPr/>
            </p:nvSpPr>
            <p:spPr>
              <a:xfrm>
                <a:off x="-5137189" y="5231800"/>
                <a:ext cx="327110" cy="32711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19" name="그룹 318">
                <a:extLst>
                  <a:ext uri="{FF2B5EF4-FFF2-40B4-BE49-F238E27FC236}">
                    <a16:creationId xmlns:a16="http://schemas.microsoft.com/office/drawing/2014/main" id="{732AAF5B-172B-4B8F-BD44-496C2A60C7D2}"/>
                  </a:ext>
                </a:extLst>
              </p:cNvPr>
              <p:cNvGrpSpPr/>
              <p:nvPr/>
            </p:nvGrpSpPr>
            <p:grpSpPr>
              <a:xfrm>
                <a:off x="-5052702" y="5318188"/>
                <a:ext cx="154333" cy="154333"/>
                <a:chOff x="6112991" y="6061484"/>
                <a:chExt cx="83381" cy="83381"/>
              </a:xfrm>
            </p:grpSpPr>
            <p:cxnSp>
              <p:nvCxnSpPr>
                <p:cNvPr id="320" name="직선 연결선 319">
                  <a:extLst>
                    <a:ext uri="{FF2B5EF4-FFF2-40B4-BE49-F238E27FC236}">
                      <a16:creationId xmlns:a16="http://schemas.microsoft.com/office/drawing/2014/main" id="{D0024BD8-CC32-437D-9F2D-70965721C664}"/>
                    </a:ext>
                  </a:extLst>
                </p:cNvPr>
                <p:cNvCxnSpPr/>
                <p:nvPr/>
              </p:nvCxnSpPr>
              <p:spPr>
                <a:xfrm flipH="1">
                  <a:off x="6112991" y="6061484"/>
                  <a:ext cx="83381" cy="83381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1" name="직선 연결선 320">
                  <a:extLst>
                    <a:ext uri="{FF2B5EF4-FFF2-40B4-BE49-F238E27FC236}">
                      <a16:creationId xmlns:a16="http://schemas.microsoft.com/office/drawing/2014/main" id="{D72F6F3B-EC9A-43FB-9F26-AC7DA54EBD03}"/>
                    </a:ext>
                  </a:extLst>
                </p:cNvPr>
                <p:cNvCxnSpPr/>
                <p:nvPr/>
              </p:nvCxnSpPr>
              <p:spPr>
                <a:xfrm>
                  <a:off x="6112991" y="6061484"/>
                  <a:ext cx="83381" cy="83381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24" name="모서리가 둥근 직사각형 223">
            <a:extLst>
              <a:ext uri="{FF2B5EF4-FFF2-40B4-BE49-F238E27FC236}">
                <a16:creationId xmlns:a16="http://schemas.microsoft.com/office/drawing/2014/main" id="{1CBDE45A-093E-456F-861F-C32D21A7AC87}"/>
              </a:ext>
            </a:extLst>
          </p:cNvPr>
          <p:cNvSpPr/>
          <p:nvPr/>
        </p:nvSpPr>
        <p:spPr>
          <a:xfrm>
            <a:off x="1728223" y="3803323"/>
            <a:ext cx="5692171" cy="322680"/>
          </a:xfrm>
          <a:prstGeom prst="roundRect">
            <a:avLst>
              <a:gd name="adj" fmla="val 50000"/>
            </a:avLst>
          </a:prstGeom>
          <a:solidFill>
            <a:srgbClr val="194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불확실한 클라우드 환경에서의</a:t>
            </a:r>
            <a:r>
              <a:rPr lang="en-US" altLang="ko-KR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안전한 데이터 사용과 협업을 가능케 합니다</a:t>
            </a:r>
            <a:r>
              <a:rPr lang="en-US" altLang="ko-KR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endParaRPr lang="en-US" altLang="ko-KR" sz="12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325" name="Picture 20" descr="C:\Users\Administrator\Desktop\zas.png">
            <a:extLst>
              <a:ext uri="{FF2B5EF4-FFF2-40B4-BE49-F238E27FC236}">
                <a16:creationId xmlns:a16="http://schemas.microsoft.com/office/drawing/2014/main" id="{E550597A-35E2-4C01-B72E-7FEDAC4DB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2085" y="4483966"/>
            <a:ext cx="493680" cy="58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6" name="직사각형 325">
            <a:extLst>
              <a:ext uri="{FF2B5EF4-FFF2-40B4-BE49-F238E27FC236}">
                <a16:creationId xmlns:a16="http://schemas.microsoft.com/office/drawing/2014/main" id="{74229EA1-4FFC-43B0-906F-BB379AB41038}"/>
              </a:ext>
            </a:extLst>
          </p:cNvPr>
          <p:cNvSpPr/>
          <p:nvPr/>
        </p:nvSpPr>
        <p:spPr>
          <a:xfrm>
            <a:off x="8015803" y="4727533"/>
            <a:ext cx="948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i="1" u="sng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Untact</a:t>
            </a:r>
            <a:endParaRPr lang="en-US" altLang="ko-KR" sz="1200" i="1" u="sng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194574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200" i="1" u="sng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협업 강화</a:t>
            </a:r>
            <a:endParaRPr lang="en-US" altLang="ko-KR" sz="1200" i="1" u="sng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194574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27" name="직사각형 326">
            <a:extLst>
              <a:ext uri="{FF2B5EF4-FFF2-40B4-BE49-F238E27FC236}">
                <a16:creationId xmlns:a16="http://schemas.microsoft.com/office/drawing/2014/main" id="{3C6D2D1F-F46E-40C2-BFBE-C6B99E7F6A12}"/>
              </a:ext>
            </a:extLst>
          </p:cNvPr>
          <p:cNvSpPr/>
          <p:nvPr/>
        </p:nvSpPr>
        <p:spPr>
          <a:xfrm>
            <a:off x="5805785" y="4225053"/>
            <a:ext cx="12835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b="1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파일별 암호화키는 </a:t>
            </a:r>
            <a:endParaRPr lang="en-US" altLang="ko-KR" sz="8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800" b="1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고객사</a:t>
            </a:r>
            <a:r>
              <a:rPr lang="en-US" altLang="ko-KR" sz="8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8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사내에 별도 </a:t>
            </a:r>
            <a:endParaRPr lang="en-US" altLang="ko-KR" sz="8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8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키 서버에 저장</a:t>
            </a:r>
          </a:p>
        </p:txBody>
      </p:sp>
      <p:pic>
        <p:nvPicPr>
          <p:cNvPr id="109" name="Picture 2" descr="C:\Users\Administrator\Desktop\CI_소프트캠프_가로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4931" y="4100620"/>
            <a:ext cx="1991692" cy="59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64645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그룹 53"/>
          <p:cNvGrpSpPr/>
          <p:nvPr/>
        </p:nvGrpSpPr>
        <p:grpSpPr>
          <a:xfrm>
            <a:off x="304478" y="518737"/>
            <a:ext cx="6201340" cy="707886"/>
            <a:chOff x="304478" y="518737"/>
            <a:chExt cx="6201340" cy="707886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6201340" cy="707886"/>
              <a:chOff x="323528" y="425846"/>
              <a:chExt cx="6201340" cy="707886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5561714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 lvl="0">
                  <a:lnSpc>
                    <a:spcPts val="3075"/>
                  </a:lnSpc>
                  <a:defRPr/>
                </a:pPr>
                <a:r>
                  <a:rPr lang="en-US" altLang="ko-KR" sz="20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Security 365 </a:t>
                </a:r>
              </a:p>
            </p:txBody>
          </p:sp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03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Security as a Service, </a:t>
              </a:r>
              <a:r>
                <a:rPr lang="en-US" altLang="ko-KR" sz="800" b="1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SEcaas</a:t>
              </a:r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>
              <a:lnSpc>
                <a:spcPts val="2600"/>
              </a:lnSpc>
              <a:defRPr/>
            </a:pPr>
            <a:r>
              <a:rPr lang="ko-KR" altLang="en-US" sz="16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클라우드 보안을 실현하는 소프트캠프의 통합 브랜드 ‘</a:t>
            </a:r>
            <a:r>
              <a:rPr lang="en-US" altLang="ko-KR" sz="16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Security 365’ </a:t>
            </a:r>
          </a:p>
        </p:txBody>
      </p:sp>
      <p:pic>
        <p:nvPicPr>
          <p:cNvPr id="66" name="Picture 2" descr="C:\Users\Administrator\Desktop\_101448-826.jpg">
            <a:extLst>
              <a:ext uri="{FF2B5EF4-FFF2-40B4-BE49-F238E27FC236}">
                <a16:creationId xmlns:a16="http://schemas.microsoft.com/office/drawing/2014/main" id="{83306D06-E87D-4119-92CD-DF87348CD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7" r="6747" b="10669"/>
          <a:stretch>
            <a:fillRect/>
          </a:stretch>
        </p:blipFill>
        <p:spPr bwMode="auto">
          <a:xfrm flipH="1">
            <a:off x="3205095" y="1902859"/>
            <a:ext cx="5716071" cy="302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직사각형 67">
            <a:extLst>
              <a:ext uri="{FF2B5EF4-FFF2-40B4-BE49-F238E27FC236}">
                <a16:creationId xmlns:a16="http://schemas.microsoft.com/office/drawing/2014/main" id="{483C26F0-ED77-41F6-B820-FA0F47889A67}"/>
              </a:ext>
            </a:extLst>
          </p:cNvPr>
          <p:cNvSpPr/>
          <p:nvPr/>
        </p:nvSpPr>
        <p:spPr>
          <a:xfrm>
            <a:off x="3025139" y="1837417"/>
            <a:ext cx="1065083" cy="3110874"/>
          </a:xfrm>
          <a:prstGeom prst="rect">
            <a:avLst/>
          </a:prstGeom>
          <a:gradFill>
            <a:gsLst>
              <a:gs pos="4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960BFEBA-2562-4CF7-BC74-4484BB3366A2}"/>
              </a:ext>
            </a:extLst>
          </p:cNvPr>
          <p:cNvGrpSpPr/>
          <p:nvPr/>
        </p:nvGrpSpPr>
        <p:grpSpPr>
          <a:xfrm>
            <a:off x="6841766" y="3672406"/>
            <a:ext cx="2008486" cy="514295"/>
            <a:chOff x="3432993" y="3139549"/>
            <a:chExt cx="2378037" cy="608922"/>
          </a:xfrm>
        </p:grpSpPr>
        <p:sp>
          <p:nvSpPr>
            <p:cNvPr id="115" name="모서리가 둥근 직사각형 67">
              <a:extLst>
                <a:ext uri="{FF2B5EF4-FFF2-40B4-BE49-F238E27FC236}">
                  <a16:creationId xmlns:a16="http://schemas.microsoft.com/office/drawing/2014/main" id="{B086EDA3-AD11-4B95-B987-C45B88DC7D0D}"/>
                </a:ext>
              </a:extLst>
            </p:cNvPr>
            <p:cNvSpPr/>
            <p:nvPr/>
          </p:nvSpPr>
          <p:spPr>
            <a:xfrm>
              <a:off x="3583815" y="3197011"/>
              <a:ext cx="683471" cy="490746"/>
            </a:xfrm>
            <a:prstGeom prst="roundRect">
              <a:avLst>
                <a:gd name="adj" fmla="val 50000"/>
              </a:avLst>
            </a:prstGeom>
            <a:solidFill>
              <a:srgbClr val="2980A4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16" name="사각형: 둥근 모서리 115">
              <a:extLst>
                <a:ext uri="{FF2B5EF4-FFF2-40B4-BE49-F238E27FC236}">
                  <a16:creationId xmlns:a16="http://schemas.microsoft.com/office/drawing/2014/main" id="{5246E91F-73FA-40F8-B117-14391BBDBEE6}"/>
                </a:ext>
              </a:extLst>
            </p:cNvPr>
            <p:cNvSpPr/>
            <p:nvPr/>
          </p:nvSpPr>
          <p:spPr>
            <a:xfrm>
              <a:off x="3507534" y="3139549"/>
              <a:ext cx="2257539" cy="608922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2980A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C42ACA4-74EB-44D6-BB57-53CE31E0CA85}"/>
                </a:ext>
              </a:extLst>
            </p:cNvPr>
            <p:cNvSpPr txBox="1"/>
            <p:nvPr/>
          </p:nvSpPr>
          <p:spPr>
            <a:xfrm>
              <a:off x="4301547" y="3155114"/>
              <a:ext cx="1241678" cy="236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7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5242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SHIELDEX File Online </a:t>
              </a:r>
            </a:p>
          </p:txBody>
        </p:sp>
        <p:sp>
          <p:nvSpPr>
            <p:cNvPr id="118" name="직사각형 117">
              <a:extLst>
                <a:ext uri="{FF2B5EF4-FFF2-40B4-BE49-F238E27FC236}">
                  <a16:creationId xmlns:a16="http://schemas.microsoft.com/office/drawing/2014/main" id="{6AFF9C4B-45ED-45C0-903A-455569AD9E4D}"/>
                </a:ext>
              </a:extLst>
            </p:cNvPr>
            <p:cNvSpPr/>
            <p:nvPr/>
          </p:nvSpPr>
          <p:spPr>
            <a:xfrm>
              <a:off x="4307694" y="3325578"/>
              <a:ext cx="1503336" cy="2368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7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5242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SHIELDEX Mail Online </a:t>
              </a:r>
            </a:p>
          </p:txBody>
        </p:sp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6F24F283-00BB-4E03-A836-210D57E5F8A4}"/>
                </a:ext>
              </a:extLst>
            </p:cNvPr>
            <p:cNvSpPr/>
            <p:nvPr/>
          </p:nvSpPr>
          <p:spPr>
            <a:xfrm>
              <a:off x="4302701" y="3504980"/>
              <a:ext cx="1271312" cy="2368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7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5242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SHIELDEX Web Online 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B625360-78A6-4C58-A8A4-DA1E32AE1779}"/>
                </a:ext>
              </a:extLst>
            </p:cNvPr>
            <p:cNvSpPr txBox="1"/>
            <p:nvPr/>
          </p:nvSpPr>
          <p:spPr>
            <a:xfrm>
              <a:off x="3432993" y="3200721"/>
              <a:ext cx="994156" cy="47372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spc="-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itchFamily="34" charset="0"/>
                </a:rPr>
                <a:t>외부 </a:t>
              </a:r>
              <a:endParaRPr lang="en-US" altLang="ko-KR" sz="1000" spc="-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itchFamily="34" charset="0"/>
              </a:endParaRPr>
            </a:p>
            <a:p>
              <a:pPr algn="ctr"/>
              <a:r>
                <a:rPr lang="ko-KR" altLang="en-US" sz="1000" spc="-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itchFamily="34" charset="0"/>
                </a:rPr>
                <a:t>위협 보안 </a:t>
              </a:r>
              <a:endParaRPr lang="en-US" altLang="ko-KR" sz="1000" spc="-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itchFamily="34" charset="0"/>
              </a:endParaRPr>
            </a:p>
          </p:txBody>
        </p:sp>
      </p:grpSp>
      <p:pic>
        <p:nvPicPr>
          <p:cNvPr id="127" name="그림 126" descr="그리기, 음식이(가) 표시된 사진&#10;&#10;자동 생성된 설명">
            <a:extLst>
              <a:ext uri="{FF2B5EF4-FFF2-40B4-BE49-F238E27FC236}">
                <a16:creationId xmlns:a16="http://schemas.microsoft.com/office/drawing/2014/main" id="{63A89F3E-E126-468D-89F8-D1466A7E9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384" y="3500160"/>
            <a:ext cx="1102603" cy="2928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8" name="Picture 2" descr="F:\★IFG\소프트캠프\ms-teams-integration-logo.png">
            <a:extLst>
              <a:ext uri="{FF2B5EF4-FFF2-40B4-BE49-F238E27FC236}">
                <a16:creationId xmlns:a16="http://schemas.microsoft.com/office/drawing/2014/main" id="{AA0000E4-5973-401B-8451-4983C2339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7066" y="3778551"/>
            <a:ext cx="1018040" cy="556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02EB3A3E-A7B0-4D0F-B9A9-D7285FF5AD02}"/>
              </a:ext>
            </a:extLst>
          </p:cNvPr>
          <p:cNvGrpSpPr/>
          <p:nvPr/>
        </p:nvGrpSpPr>
        <p:grpSpPr>
          <a:xfrm>
            <a:off x="5364088" y="2505634"/>
            <a:ext cx="1897854" cy="570009"/>
            <a:chOff x="5364088" y="2505634"/>
            <a:chExt cx="1897854" cy="570009"/>
          </a:xfrm>
        </p:grpSpPr>
        <p:cxnSp>
          <p:nvCxnSpPr>
            <p:cNvPr id="129" name="직선 연결선 128">
              <a:extLst>
                <a:ext uri="{FF2B5EF4-FFF2-40B4-BE49-F238E27FC236}">
                  <a16:creationId xmlns:a16="http://schemas.microsoft.com/office/drawing/2014/main" id="{DF77F583-31A6-4638-840E-856558E97CC1}"/>
                </a:ext>
              </a:extLst>
            </p:cNvPr>
            <p:cNvCxnSpPr/>
            <p:nvPr/>
          </p:nvCxnSpPr>
          <p:spPr>
            <a:xfrm flipV="1">
              <a:off x="5364088" y="2505634"/>
              <a:ext cx="623115" cy="570009"/>
            </a:xfrm>
            <a:prstGeom prst="line">
              <a:avLst/>
            </a:prstGeom>
            <a:ln w="6350">
              <a:solidFill>
                <a:srgbClr val="11468E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>
              <a:extLst>
                <a:ext uri="{FF2B5EF4-FFF2-40B4-BE49-F238E27FC236}">
                  <a16:creationId xmlns:a16="http://schemas.microsoft.com/office/drawing/2014/main" id="{7C6ED114-3C15-43C0-BC68-2C3AB57A48C5}"/>
                </a:ext>
              </a:extLst>
            </p:cNvPr>
            <p:cNvCxnSpPr/>
            <p:nvPr/>
          </p:nvCxnSpPr>
          <p:spPr>
            <a:xfrm>
              <a:off x="5987203" y="2505634"/>
              <a:ext cx="1274739" cy="0"/>
            </a:xfrm>
            <a:prstGeom prst="line">
              <a:avLst/>
            </a:prstGeom>
            <a:ln w="6350">
              <a:solidFill>
                <a:srgbClr val="1146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타원 130">
            <a:extLst>
              <a:ext uri="{FF2B5EF4-FFF2-40B4-BE49-F238E27FC236}">
                <a16:creationId xmlns:a16="http://schemas.microsoft.com/office/drawing/2014/main" id="{54F89FFD-4FD3-4FAC-AF34-F23EFA6B1586}"/>
              </a:ext>
            </a:extLst>
          </p:cNvPr>
          <p:cNvSpPr/>
          <p:nvPr/>
        </p:nvSpPr>
        <p:spPr>
          <a:xfrm>
            <a:off x="7398051" y="2046636"/>
            <a:ext cx="929392" cy="9293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35" name="모서리가 둥근 직사각형 12">
            <a:extLst>
              <a:ext uri="{FF2B5EF4-FFF2-40B4-BE49-F238E27FC236}">
                <a16:creationId xmlns:a16="http://schemas.microsoft.com/office/drawing/2014/main" id="{E3B4DD5E-0BF5-4AF1-9C1A-DCA07EE6EA34}"/>
              </a:ext>
            </a:extLst>
          </p:cNvPr>
          <p:cNvSpPr/>
          <p:nvPr/>
        </p:nvSpPr>
        <p:spPr>
          <a:xfrm>
            <a:off x="396443" y="1859864"/>
            <a:ext cx="2448247" cy="1476571"/>
          </a:xfrm>
          <a:prstGeom prst="roundRect">
            <a:avLst>
              <a:gd name="adj" fmla="val 4185"/>
            </a:avLst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모서리가 둥근 직사각형 68">
            <a:extLst>
              <a:ext uri="{FF2B5EF4-FFF2-40B4-BE49-F238E27FC236}">
                <a16:creationId xmlns:a16="http://schemas.microsoft.com/office/drawing/2014/main" id="{D542CAFD-D244-4E83-BAB3-43311547E781}"/>
              </a:ext>
            </a:extLst>
          </p:cNvPr>
          <p:cNvSpPr/>
          <p:nvPr/>
        </p:nvSpPr>
        <p:spPr>
          <a:xfrm>
            <a:off x="499765" y="1914816"/>
            <a:ext cx="2241251" cy="236630"/>
          </a:xfrm>
          <a:prstGeom prst="roundRect">
            <a:avLst>
              <a:gd name="adj" fmla="val 50000"/>
            </a:avLst>
          </a:prstGeom>
          <a:solidFill>
            <a:srgbClr val="2690C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o-KR" altLang="en-US" sz="900" b="1" i="0" u="none" strike="noStrike" kern="1200" cap="none" spc="-50" normalizeH="0" baseline="0" noProof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코로나</a:t>
            </a:r>
            <a:r>
              <a:rPr kumimoji="0" lang="en-US" altLang="ko-KR" sz="900" b="1" i="0" u="none" strike="noStrike" kern="1200" cap="none" spc="-50" normalizeH="0" baseline="0" noProof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19 </a:t>
            </a:r>
            <a:r>
              <a:rPr kumimoji="0" lang="ko-KR" altLang="en-US" sz="900" b="1" i="0" u="none" strike="noStrike" kern="1200" cap="none" spc="-50" normalizeH="0" baseline="0" noProof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이후 재택근무 인프라 신청 기업 수</a:t>
            </a: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F6E5C187-1186-44C2-8CD9-55A488743E0E}"/>
              </a:ext>
            </a:extLst>
          </p:cNvPr>
          <p:cNvSpPr/>
          <p:nvPr/>
        </p:nvSpPr>
        <p:spPr>
          <a:xfrm>
            <a:off x="394461" y="3180665"/>
            <a:ext cx="1144210" cy="145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ko-KR" sz="800" ker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 </a:t>
            </a:r>
            <a:r>
              <a:rPr lang="ko-KR" altLang="en-US" sz="800" ker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출처</a:t>
            </a:r>
            <a:r>
              <a:rPr lang="en-US" altLang="ko-KR" sz="800" ker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800" ker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건설경제</a:t>
            </a:r>
            <a:endParaRPr kumimoji="0" lang="en-US" altLang="ko-KR" sz="800" b="0" i="0" u="none" strike="noStrike" kern="0" cap="none" spc="0" normalizeH="0" baseline="0" noProof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138" name="차트 137">
            <a:extLst>
              <a:ext uri="{FF2B5EF4-FFF2-40B4-BE49-F238E27FC236}">
                <a16:creationId xmlns:a16="http://schemas.microsoft.com/office/drawing/2014/main" id="{6020D5B6-8D5B-40CC-97AB-5C56954758E6}"/>
              </a:ext>
            </a:extLst>
          </p:cNvPr>
          <p:cNvGraphicFramePr/>
          <p:nvPr/>
        </p:nvGraphicFramePr>
        <p:xfrm>
          <a:off x="486881" y="1994128"/>
          <a:ext cx="2239245" cy="1272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9" name="모서리가 둥근 직사각형 12">
            <a:extLst>
              <a:ext uri="{FF2B5EF4-FFF2-40B4-BE49-F238E27FC236}">
                <a16:creationId xmlns:a16="http://schemas.microsoft.com/office/drawing/2014/main" id="{3AF879D6-106B-421D-A0DF-D9A91CF4EAA2}"/>
              </a:ext>
            </a:extLst>
          </p:cNvPr>
          <p:cNvSpPr/>
          <p:nvPr/>
        </p:nvSpPr>
        <p:spPr>
          <a:xfrm>
            <a:off x="406687" y="3403913"/>
            <a:ext cx="2448247" cy="1476571"/>
          </a:xfrm>
          <a:prstGeom prst="roundRect">
            <a:avLst>
              <a:gd name="adj" fmla="val 4185"/>
            </a:avLst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모서리가 둥근 직사각형 68">
            <a:extLst>
              <a:ext uri="{FF2B5EF4-FFF2-40B4-BE49-F238E27FC236}">
                <a16:creationId xmlns:a16="http://schemas.microsoft.com/office/drawing/2014/main" id="{CE94D91A-B8F4-44EF-837B-198B1367794B}"/>
              </a:ext>
            </a:extLst>
          </p:cNvPr>
          <p:cNvSpPr/>
          <p:nvPr/>
        </p:nvSpPr>
        <p:spPr>
          <a:xfrm>
            <a:off x="499765" y="3463345"/>
            <a:ext cx="2241251" cy="236630"/>
          </a:xfrm>
          <a:prstGeom prst="roundRect">
            <a:avLst>
              <a:gd name="adj" fmla="val 50000"/>
            </a:avLst>
          </a:prstGeom>
          <a:solidFill>
            <a:srgbClr val="2690C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altLang="en-US" sz="900" b="1" spc="-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사이버 공격수단 비율</a:t>
            </a:r>
            <a:endParaRPr kumimoji="0" lang="ko-KR" altLang="en-US" sz="900" b="1" i="0" u="none" strike="noStrike" kern="1200" cap="none" spc="-50" normalizeH="0" baseline="0" noProof="0">
              <a:ln>
                <a:solidFill>
                  <a:schemeClr val="accent1">
                    <a:alpha val="0"/>
                  </a:schemeClr>
                </a:solidFill>
              </a:ln>
              <a:solidFill>
                <a:prstClr val="white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141" name="차트 140">
            <a:extLst>
              <a:ext uri="{FF2B5EF4-FFF2-40B4-BE49-F238E27FC236}">
                <a16:creationId xmlns:a16="http://schemas.microsoft.com/office/drawing/2014/main" id="{F2BFBE7B-E542-42DA-8CD5-3E2121F81683}"/>
              </a:ext>
            </a:extLst>
          </p:cNvPr>
          <p:cNvGraphicFramePr/>
          <p:nvPr/>
        </p:nvGraphicFramePr>
        <p:xfrm>
          <a:off x="683139" y="3660971"/>
          <a:ext cx="1983976" cy="1322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D7983284-25A1-49A9-B432-890625BDA025}"/>
              </a:ext>
            </a:extLst>
          </p:cNvPr>
          <p:cNvSpPr/>
          <p:nvPr/>
        </p:nvSpPr>
        <p:spPr>
          <a:xfrm>
            <a:off x="383824" y="4705063"/>
            <a:ext cx="1144210" cy="145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ko-KR" sz="800" ker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 </a:t>
            </a:r>
            <a:r>
              <a:rPr lang="ko-KR" altLang="en-US" sz="800" ker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출처</a:t>
            </a:r>
            <a:r>
              <a:rPr lang="en-US" altLang="ko-KR" sz="800" ker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800" kern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파이어아이</a:t>
            </a:r>
            <a:endParaRPr kumimoji="0" lang="en-US" altLang="ko-KR" sz="800" b="0" i="0" u="none" strike="noStrike" kern="0" cap="none" spc="0" normalizeH="0" baseline="0" noProof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4751C3C6-A10C-4813-BA1B-8EE2A385FB7C}"/>
              </a:ext>
            </a:extLst>
          </p:cNvPr>
          <p:cNvSpPr/>
          <p:nvPr/>
        </p:nvSpPr>
        <p:spPr>
          <a:xfrm>
            <a:off x="1161567" y="4283205"/>
            <a:ext cx="1027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ko-KR" sz="140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E-Mail</a:t>
            </a:r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76D61857-C0C4-4025-A66C-B04F22B2134A}"/>
              </a:ext>
            </a:extLst>
          </p:cNvPr>
          <p:cNvSpPr/>
          <p:nvPr/>
        </p:nvSpPr>
        <p:spPr>
          <a:xfrm>
            <a:off x="1114018" y="3678358"/>
            <a:ext cx="59278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o-KR" altLang="en-US" sz="1000">
                <a:latin typeface="나눔스퀘어" panose="020B0600000101010101" pitchFamily="50" charset="-127"/>
                <a:ea typeface="나눔스퀘어" panose="020B0600000101010101" pitchFamily="50" charset="-127"/>
              </a:rPr>
              <a:t>기타</a:t>
            </a:r>
            <a:endParaRPr lang="en-US" altLang="ko-KR" sz="100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7DE14B01-C6A8-45D8-9ADE-7B2AB3EAA141}"/>
              </a:ext>
            </a:extLst>
          </p:cNvPr>
          <p:cNvSpPr/>
          <p:nvPr/>
        </p:nvSpPr>
        <p:spPr>
          <a:xfrm>
            <a:off x="1374142" y="4503682"/>
            <a:ext cx="6653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ko-KR" sz="100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91%</a:t>
            </a:r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C59729F6-31C8-4334-9BFD-547BD5F01B87}"/>
              </a:ext>
            </a:extLst>
          </p:cNvPr>
          <p:cNvSpPr/>
          <p:nvPr/>
        </p:nvSpPr>
        <p:spPr>
          <a:xfrm>
            <a:off x="1398942" y="3853411"/>
            <a:ext cx="37536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ko-KR" sz="90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8%</a:t>
            </a:r>
          </a:p>
        </p:txBody>
      </p: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19400311-D883-4B8A-9B4F-113666E5B7CD}"/>
              </a:ext>
            </a:extLst>
          </p:cNvPr>
          <p:cNvGrpSpPr/>
          <p:nvPr/>
        </p:nvGrpSpPr>
        <p:grpSpPr>
          <a:xfrm>
            <a:off x="433112" y="5252205"/>
            <a:ext cx="4450983" cy="1220662"/>
            <a:chOff x="901565" y="5232526"/>
            <a:chExt cx="4450983" cy="1220662"/>
          </a:xfrm>
        </p:grpSpPr>
        <p:sp>
          <p:nvSpPr>
            <p:cNvPr id="149" name="모서리가 둥근 직사각형 6">
              <a:extLst>
                <a:ext uri="{FF2B5EF4-FFF2-40B4-BE49-F238E27FC236}">
                  <a16:creationId xmlns:a16="http://schemas.microsoft.com/office/drawing/2014/main" id="{044EC3D6-4145-4894-B0D4-B52020E0273A}"/>
                </a:ext>
              </a:extLst>
            </p:cNvPr>
            <p:cNvSpPr/>
            <p:nvPr/>
          </p:nvSpPr>
          <p:spPr>
            <a:xfrm>
              <a:off x="901565" y="5232526"/>
              <a:ext cx="4450983" cy="12206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36000" r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1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5DE67537-17D7-4CD7-A117-D0F003307702}"/>
                </a:ext>
              </a:extLst>
            </p:cNvPr>
            <p:cNvSpPr txBox="1"/>
            <p:nvPr/>
          </p:nvSpPr>
          <p:spPr>
            <a:xfrm>
              <a:off x="1295698" y="5707543"/>
              <a:ext cx="347401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ts val="1400"/>
                </a:lnSpc>
                <a:buFont typeface="Wingdings" panose="05000000000000000000" pitchFamily="2" charset="2"/>
                <a:buChar char=""/>
              </a:pPr>
              <a:r>
                <a:rPr lang="ko-KR" altLang="en-US" sz="10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보안 확보 위한 고비용 추가 서비스 결재  요구</a:t>
              </a:r>
              <a:endParaRPr lang="en-US" altLang="ko-KR" sz="10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endParaRPr>
            </a:p>
            <a:p>
              <a:pPr marL="171450" indent="-171450">
                <a:lnSpc>
                  <a:spcPts val="1400"/>
                </a:lnSpc>
                <a:buFont typeface="Wingdings" panose="05000000000000000000" pitchFamily="2" charset="2"/>
                <a:buChar char=""/>
              </a:pPr>
              <a:r>
                <a:rPr lang="ko-KR" altLang="en-US" sz="10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사이버 공격 수단 </a:t>
              </a:r>
              <a:r>
                <a:rPr lang="en-US" altLang="ko-KR" sz="10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1</a:t>
              </a:r>
              <a:r>
                <a:rPr lang="ko-KR" altLang="en-US" sz="10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위 이메일 위협에 대한 대책 미비</a:t>
              </a:r>
              <a:endParaRPr lang="en-US" altLang="ko-KR" sz="10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endParaRPr>
            </a:p>
            <a:p>
              <a:pPr marL="171450" indent="-171450">
                <a:lnSpc>
                  <a:spcPts val="1400"/>
                </a:lnSpc>
                <a:buFont typeface="Wingdings" panose="05000000000000000000" pitchFamily="2" charset="2"/>
                <a:buChar char=""/>
              </a:pPr>
              <a:r>
                <a:rPr lang="ko-KR" altLang="en-US" sz="1000" err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언택트 시대 클라우드 </a:t>
              </a:r>
              <a:r>
                <a:rPr lang="en-US" altLang="ko-KR" sz="10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‘</a:t>
              </a:r>
              <a:r>
                <a:rPr lang="ko-KR" altLang="en-US" sz="10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근무</a:t>
              </a:r>
              <a:r>
                <a:rPr lang="en-US" altLang="ko-KR" sz="10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’ </a:t>
              </a:r>
              <a:r>
                <a:rPr lang="ko-KR" altLang="en-US" sz="10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환경의 보안 이슈 대두  </a:t>
              </a:r>
              <a:endParaRPr lang="en-US" altLang="ko-KR" sz="10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EB0D1B2A-4C8E-42CD-9C8C-6B9E59443E2F}"/>
                </a:ext>
              </a:extLst>
            </p:cNvPr>
            <p:cNvSpPr txBox="1"/>
            <p:nvPr/>
          </p:nvSpPr>
          <p:spPr>
            <a:xfrm>
              <a:off x="1688776" y="5347892"/>
              <a:ext cx="2451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클라우드 서비스</a:t>
              </a:r>
            </a:p>
          </p:txBody>
        </p: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4A541FFC-E711-4DD9-BCDE-7AF4ECA715DA}"/>
                </a:ext>
              </a:extLst>
            </p:cNvPr>
            <p:cNvCxnSpPr/>
            <p:nvPr/>
          </p:nvCxnSpPr>
          <p:spPr>
            <a:xfrm flipV="1">
              <a:off x="2534888" y="5701656"/>
              <a:ext cx="753776" cy="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" name="모서리가 둥근 직사각형 6">
            <a:extLst>
              <a:ext uri="{FF2B5EF4-FFF2-40B4-BE49-F238E27FC236}">
                <a16:creationId xmlns:a16="http://schemas.microsoft.com/office/drawing/2014/main" id="{A0CD8C3D-3569-4ADE-B3C6-3DD9733E7DB5}"/>
              </a:ext>
            </a:extLst>
          </p:cNvPr>
          <p:cNvSpPr/>
          <p:nvPr/>
        </p:nvSpPr>
        <p:spPr>
          <a:xfrm>
            <a:off x="4215687" y="5278351"/>
            <a:ext cx="4519820" cy="1220662"/>
          </a:xfrm>
          <a:prstGeom prst="roundRect">
            <a:avLst>
              <a:gd name="adj" fmla="val 50000"/>
            </a:avLst>
          </a:prstGeom>
          <a:solidFill>
            <a:srgbClr val="9AC1E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36000" rIns="3600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FF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65D313A-6ED0-40AB-84EC-01E8A2774D52}"/>
              </a:ext>
            </a:extLst>
          </p:cNvPr>
          <p:cNvSpPr txBox="1"/>
          <p:nvPr/>
        </p:nvSpPr>
        <p:spPr>
          <a:xfrm>
            <a:off x="4982255" y="5717981"/>
            <a:ext cx="3753251" cy="621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400"/>
              </a:lnSpc>
              <a:buFont typeface="Wingdings" panose="05000000000000000000" pitchFamily="2" charset="2"/>
              <a:buChar char=""/>
            </a:pPr>
            <a:r>
              <a:rPr lang="ko-KR" altLang="en-US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저비용 고사양으로 클라우드 가시성 빠르게 확보 가능</a:t>
            </a:r>
            <a:endParaRPr lang="en-US" altLang="ko-KR" sz="10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  <a:sym typeface="Wingdings"/>
            </a:endParaRPr>
          </a:p>
          <a:p>
            <a:pPr marL="171450" indent="-171450">
              <a:lnSpc>
                <a:spcPts val="1400"/>
              </a:lnSpc>
              <a:buFont typeface="Wingdings" panose="05000000000000000000" pitchFamily="2" charset="2"/>
              <a:buChar char=""/>
            </a:pPr>
            <a:r>
              <a:rPr lang="en-US" altLang="ko-KR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Gartner</a:t>
            </a:r>
            <a:r>
              <a:rPr lang="ko-KR" altLang="en-US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 지목 기술 </a:t>
            </a:r>
            <a:r>
              <a:rPr lang="en-US" altLang="ko-KR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CDR </a:t>
            </a:r>
            <a:r>
              <a:rPr lang="ko-KR" altLang="en-US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기반의 파일</a:t>
            </a:r>
            <a:r>
              <a:rPr lang="en-US" altLang="ko-KR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,</a:t>
            </a:r>
            <a:r>
              <a:rPr lang="ko-KR" altLang="en-US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메일</a:t>
            </a:r>
            <a:r>
              <a:rPr lang="en-US" altLang="ko-KR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,</a:t>
            </a:r>
            <a:r>
              <a:rPr lang="ko-KR" altLang="en-US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웹</a:t>
            </a:r>
            <a:r>
              <a:rPr lang="en-US" altLang="ko-KR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 </a:t>
            </a:r>
            <a:r>
              <a:rPr lang="ko-KR" altLang="en-US" sz="1000" b="1" err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무해화로</a:t>
            </a:r>
            <a:r>
              <a:rPr lang="en-US" altLang="ko-KR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 </a:t>
            </a:r>
            <a:r>
              <a:rPr lang="ko-KR" altLang="en-US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원천 차단</a:t>
            </a:r>
            <a:endParaRPr lang="en-US" altLang="ko-KR" sz="10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  <a:sym typeface="Wingdings"/>
            </a:endParaRPr>
          </a:p>
          <a:p>
            <a:pPr marL="171450" indent="-171450">
              <a:lnSpc>
                <a:spcPts val="1400"/>
              </a:lnSpc>
              <a:buFont typeface="Wingdings" panose="05000000000000000000" pitchFamily="2" charset="2"/>
              <a:buChar char=""/>
            </a:pPr>
            <a:r>
              <a:rPr lang="ko-KR" altLang="en-US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언제 어디서나 사무실 내 </a:t>
            </a:r>
            <a:r>
              <a:rPr lang="en-US" altLang="ko-KR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PC</a:t>
            </a:r>
            <a:r>
              <a:rPr lang="ko-KR" altLang="en-US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sym typeface="Wingdings"/>
              </a:rPr>
              <a:t>와 동일한 보안 환경으로 근무 가능 </a:t>
            </a:r>
            <a:endParaRPr lang="en-US" altLang="ko-KR" sz="10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  <a:sym typeface="Wingdings"/>
            </a:endParaRPr>
          </a:p>
        </p:txBody>
      </p:sp>
      <p:cxnSp>
        <p:nvCxnSpPr>
          <p:cNvPr id="157" name="직선 연결선 156">
            <a:extLst>
              <a:ext uri="{FF2B5EF4-FFF2-40B4-BE49-F238E27FC236}">
                <a16:creationId xmlns:a16="http://schemas.microsoft.com/office/drawing/2014/main" id="{055DF0FB-B044-4B51-920E-57851EA62BF1}"/>
              </a:ext>
            </a:extLst>
          </p:cNvPr>
          <p:cNvCxnSpPr/>
          <p:nvPr/>
        </p:nvCxnSpPr>
        <p:spPr>
          <a:xfrm flipV="1">
            <a:off x="6052548" y="5676360"/>
            <a:ext cx="846099" cy="1"/>
          </a:xfrm>
          <a:prstGeom prst="line">
            <a:avLst/>
          </a:prstGeom>
          <a:ln w="6350">
            <a:solidFill>
              <a:srgbClr val="2690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8" name="Picture 4" descr="C:\Users\Administrator\Desktop\recycle (1).png">
            <a:extLst>
              <a:ext uri="{FF2B5EF4-FFF2-40B4-BE49-F238E27FC236}">
                <a16:creationId xmlns:a16="http://schemas.microsoft.com/office/drawing/2014/main" id="{926BAB92-4539-45F9-AE03-ACC77F2B9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0606" y="5540967"/>
            <a:ext cx="695430" cy="69543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" name="모서리가 둥근 직사각형 12">
            <a:extLst>
              <a:ext uri="{FF2B5EF4-FFF2-40B4-BE49-F238E27FC236}">
                <a16:creationId xmlns:a16="http://schemas.microsoft.com/office/drawing/2014/main" id="{B8B9211D-A9A0-4529-8D29-8873724F1421}"/>
              </a:ext>
            </a:extLst>
          </p:cNvPr>
          <p:cNvSpPr/>
          <p:nvPr/>
        </p:nvSpPr>
        <p:spPr>
          <a:xfrm>
            <a:off x="2914579" y="3403913"/>
            <a:ext cx="1737594" cy="1496682"/>
          </a:xfrm>
          <a:prstGeom prst="roundRect">
            <a:avLst>
              <a:gd name="adj" fmla="val 4185"/>
            </a:avLst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8513F4D0-E6BE-4680-BED4-36D036D169C4}"/>
              </a:ext>
            </a:extLst>
          </p:cNvPr>
          <p:cNvGrpSpPr/>
          <p:nvPr/>
        </p:nvGrpSpPr>
        <p:grpSpPr>
          <a:xfrm>
            <a:off x="2880659" y="3703439"/>
            <a:ext cx="1809699" cy="1164248"/>
            <a:chOff x="475172" y="2857553"/>
            <a:chExt cx="2352154" cy="2235531"/>
          </a:xfrm>
        </p:grpSpPr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DCD56E83-4E16-445D-8F34-BA73D28064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1702" y="2916182"/>
              <a:ext cx="2305624" cy="1914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1E0735E-5D3E-4290-9EB3-93599026F255}"/>
                </a:ext>
              </a:extLst>
            </p:cNvPr>
            <p:cNvSpPr/>
            <p:nvPr/>
          </p:nvSpPr>
          <p:spPr>
            <a:xfrm>
              <a:off x="475172" y="4883507"/>
              <a:ext cx="1938824" cy="2095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lvl="0" latinLnBrk="0">
                <a:defRPr/>
              </a:pPr>
              <a:r>
                <a:rPr lang="en-US" altLang="ko-KR" sz="800" kern="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* </a:t>
              </a:r>
              <a:r>
                <a:rPr lang="ko-KR" altLang="en-US" sz="800" kern="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출처</a:t>
              </a:r>
              <a:r>
                <a:rPr lang="en-US" altLang="ko-KR" sz="800" kern="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800" kern="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하나금융투자</a:t>
              </a:r>
              <a:endParaRPr kumimoji="0" lang="en-US" altLang="ko-KR" sz="800" b="0" i="0" u="none" strike="noStrike" kern="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95C32DE6-F915-4FC6-9AF0-518D6EF76B85}"/>
                </a:ext>
              </a:extLst>
            </p:cNvPr>
            <p:cNvSpPr/>
            <p:nvPr/>
          </p:nvSpPr>
          <p:spPr>
            <a:xfrm>
              <a:off x="1503169" y="3708762"/>
              <a:ext cx="377504" cy="339738"/>
            </a:xfrm>
            <a:custGeom>
              <a:avLst/>
              <a:gdLst>
                <a:gd name="connsiteX0" fmla="*/ 0 w 377504"/>
                <a:gd name="connsiteY0" fmla="*/ 394283 h 394283"/>
                <a:gd name="connsiteX1" fmla="*/ 0 w 377504"/>
                <a:gd name="connsiteY1" fmla="*/ 0 h 394283"/>
                <a:gd name="connsiteX2" fmla="*/ 377504 w 377504"/>
                <a:gd name="connsiteY2" fmla="*/ 0 h 39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504" h="394283">
                  <a:moveTo>
                    <a:pt x="0" y="394283"/>
                  </a:moveTo>
                  <a:lnTo>
                    <a:pt x="0" y="0"/>
                  </a:lnTo>
                  <a:lnTo>
                    <a:pt x="377504" y="0"/>
                  </a:lnTo>
                </a:path>
              </a:pathLst>
            </a:custGeom>
            <a:noFill/>
            <a:ln w="19050">
              <a:solidFill>
                <a:srgbClr val="C0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3AF72317-E699-4029-B5DA-7506A8C0D890}"/>
                </a:ext>
              </a:extLst>
            </p:cNvPr>
            <p:cNvSpPr/>
            <p:nvPr/>
          </p:nvSpPr>
          <p:spPr>
            <a:xfrm>
              <a:off x="2021644" y="3146697"/>
              <a:ext cx="377504" cy="419305"/>
            </a:xfrm>
            <a:custGeom>
              <a:avLst/>
              <a:gdLst>
                <a:gd name="connsiteX0" fmla="*/ 0 w 377504"/>
                <a:gd name="connsiteY0" fmla="*/ 394283 h 394283"/>
                <a:gd name="connsiteX1" fmla="*/ 0 w 377504"/>
                <a:gd name="connsiteY1" fmla="*/ 0 h 394283"/>
                <a:gd name="connsiteX2" fmla="*/ 377504 w 377504"/>
                <a:gd name="connsiteY2" fmla="*/ 0 h 39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504" h="394283">
                  <a:moveTo>
                    <a:pt x="0" y="394283"/>
                  </a:moveTo>
                  <a:lnTo>
                    <a:pt x="0" y="0"/>
                  </a:lnTo>
                  <a:lnTo>
                    <a:pt x="377504" y="0"/>
                  </a:lnTo>
                </a:path>
              </a:pathLst>
            </a:custGeom>
            <a:noFill/>
            <a:ln w="19050">
              <a:solidFill>
                <a:srgbClr val="C0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149A84-58F8-4560-8623-5CF10813B504}"/>
                </a:ext>
              </a:extLst>
            </p:cNvPr>
            <p:cNvSpPr txBox="1"/>
            <p:nvPr/>
          </p:nvSpPr>
          <p:spPr>
            <a:xfrm>
              <a:off x="1356400" y="3421471"/>
              <a:ext cx="645579" cy="2890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itchFamily="34" charset="0"/>
                </a:rPr>
                <a:t>X2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5B9035-04DD-47D6-953B-31CDA152DCB6}"/>
                </a:ext>
              </a:extLst>
            </p:cNvPr>
            <p:cNvSpPr txBox="1"/>
            <p:nvPr/>
          </p:nvSpPr>
          <p:spPr>
            <a:xfrm>
              <a:off x="1877975" y="2857553"/>
              <a:ext cx="645579" cy="2890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itchFamily="34" charset="0"/>
                </a:rPr>
                <a:t>X1.7</a:t>
              </a:r>
            </a:p>
          </p:txBody>
        </p:sp>
      </p:grpSp>
      <p:sp>
        <p:nvSpPr>
          <p:cNvPr id="166" name="모서리가 둥근 직사각형 68">
            <a:extLst>
              <a:ext uri="{FF2B5EF4-FFF2-40B4-BE49-F238E27FC236}">
                <a16:creationId xmlns:a16="http://schemas.microsoft.com/office/drawing/2014/main" id="{651900B3-0BBA-4BFD-9082-94428113353A}"/>
              </a:ext>
            </a:extLst>
          </p:cNvPr>
          <p:cNvSpPr/>
          <p:nvPr/>
        </p:nvSpPr>
        <p:spPr>
          <a:xfrm>
            <a:off x="2950211" y="3463345"/>
            <a:ext cx="1621789" cy="236630"/>
          </a:xfrm>
          <a:prstGeom prst="roundRect">
            <a:avLst>
              <a:gd name="adj" fmla="val 50000"/>
            </a:avLst>
          </a:prstGeom>
          <a:solidFill>
            <a:srgbClr val="2690C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altLang="en-US" sz="900" b="1" spc="-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글로벌 </a:t>
            </a:r>
            <a:r>
              <a:rPr lang="en-US" altLang="ko-KR" sz="900" b="1" spc="-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Teams DAU </a:t>
            </a:r>
            <a:r>
              <a:rPr lang="ko-KR" altLang="en-US" sz="900" b="1" spc="-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추이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D9F7A0D-D6C7-4AD0-B26D-B028B200AFB2}"/>
              </a:ext>
            </a:extLst>
          </p:cNvPr>
          <p:cNvSpPr/>
          <p:nvPr/>
        </p:nvSpPr>
        <p:spPr>
          <a:xfrm>
            <a:off x="3038774" y="3753235"/>
            <a:ext cx="745718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ko-KR" altLang="en-US" sz="800" b="1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코로나</a:t>
            </a:r>
            <a:r>
              <a:rPr lang="en-US" altLang="ko-KR" sz="800" b="1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19</a:t>
            </a:r>
            <a:r>
              <a:rPr lang="ko-KR" altLang="en-US" sz="800" b="1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이후</a:t>
            </a:r>
            <a:endParaRPr lang="en-US" altLang="ko-KR" sz="800" b="1" spc="-5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lvl="0" algn="ctr">
              <a:defRPr/>
            </a:pPr>
            <a:r>
              <a:rPr lang="ko-KR" altLang="en-US" sz="800" b="1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약 </a:t>
            </a:r>
            <a:r>
              <a:rPr lang="en-US" altLang="ko-KR" sz="900" b="1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r>
              <a:rPr lang="ko-KR" altLang="en-US" sz="900" b="1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배 </a:t>
            </a:r>
            <a:r>
              <a:rPr lang="ko-KR" altLang="en-US" sz="800" b="1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증가</a:t>
            </a:r>
          </a:p>
        </p:txBody>
      </p:sp>
      <p:pic>
        <p:nvPicPr>
          <p:cNvPr id="2" name="그림 1" descr="그리기이(가) 표시된 사진&#10;&#10;자동 생성된 설명">
            <a:extLst>
              <a:ext uri="{FF2B5EF4-FFF2-40B4-BE49-F238E27FC236}">
                <a16:creationId xmlns:a16="http://schemas.microsoft.com/office/drawing/2014/main" id="{C0584C55-0BEF-4624-A8BB-B4CCABDB1C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868" y="5348245"/>
            <a:ext cx="1333459" cy="276999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DA60DAEE-4E55-432E-B8CC-659E94EAE01A}"/>
              </a:ext>
            </a:extLst>
          </p:cNvPr>
          <p:cNvGrpSpPr/>
          <p:nvPr/>
        </p:nvGrpSpPr>
        <p:grpSpPr>
          <a:xfrm>
            <a:off x="6809801" y="3075643"/>
            <a:ext cx="2010671" cy="514295"/>
            <a:chOff x="6805433" y="3075643"/>
            <a:chExt cx="2010671" cy="514295"/>
          </a:xfrm>
        </p:grpSpPr>
        <p:sp>
          <p:nvSpPr>
            <p:cNvPr id="92" name="모서리가 둥근 직사각형 16">
              <a:extLst>
                <a:ext uri="{FF2B5EF4-FFF2-40B4-BE49-F238E27FC236}">
                  <a16:creationId xmlns:a16="http://schemas.microsoft.com/office/drawing/2014/main" id="{26790D5B-EE1F-4BC9-A06C-8454067F84E3}"/>
                </a:ext>
              </a:extLst>
            </p:cNvPr>
            <p:cNvSpPr/>
            <p:nvPr/>
          </p:nvSpPr>
          <p:spPr>
            <a:xfrm>
              <a:off x="6962380" y="3121170"/>
              <a:ext cx="577259" cy="414484"/>
            </a:xfrm>
            <a:prstGeom prst="roundRect">
              <a:avLst>
                <a:gd name="adj" fmla="val 50000"/>
              </a:avLst>
            </a:prstGeom>
            <a:solidFill>
              <a:srgbClr val="2980A4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93" name="사각형: 둥근 모서리 92">
              <a:extLst>
                <a:ext uri="{FF2B5EF4-FFF2-40B4-BE49-F238E27FC236}">
                  <a16:creationId xmlns:a16="http://schemas.microsoft.com/office/drawing/2014/main" id="{2DE902BD-3504-4238-BD77-7BAB25759109}"/>
                </a:ext>
              </a:extLst>
            </p:cNvPr>
            <p:cNvSpPr/>
            <p:nvPr/>
          </p:nvSpPr>
          <p:spPr>
            <a:xfrm>
              <a:off x="6909390" y="3075643"/>
              <a:ext cx="1906714" cy="51429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2980A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8D475F2-205E-4844-9633-C752C99BA2F0}"/>
                </a:ext>
              </a:extLst>
            </p:cNvPr>
            <p:cNvSpPr txBox="1"/>
            <p:nvPr/>
          </p:nvSpPr>
          <p:spPr>
            <a:xfrm>
              <a:off x="6805433" y="3121685"/>
              <a:ext cx="875994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spc="-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itchFamily="34" charset="0"/>
                </a:rPr>
                <a:t>데이터</a:t>
              </a:r>
              <a:r>
                <a:rPr lang="en-US" altLang="ko-KR" sz="1000" spc="-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itchFamily="34" charset="0"/>
                </a:rPr>
                <a:t> </a:t>
              </a:r>
            </a:p>
            <a:p>
              <a:pPr algn="ctr"/>
              <a:r>
                <a:rPr lang="ko-KR" altLang="en-US" sz="1000" spc="-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itchFamily="34" charset="0"/>
                </a:rPr>
                <a:t>사용</a:t>
              </a:r>
              <a:r>
                <a:rPr lang="en-US" altLang="ko-KR" sz="1000" spc="-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itchFamily="34" charset="0"/>
                </a:rPr>
                <a:t>/</a:t>
              </a:r>
              <a:r>
                <a:rPr lang="ko-KR" altLang="en-US" sz="1000" spc="-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itchFamily="34" charset="0"/>
                </a:rPr>
                <a:t>협업 </a:t>
              </a:r>
              <a:endParaRPr lang="en-US" altLang="ko-KR" sz="1000" spc="-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itchFamily="34" charset="0"/>
              </a:endParaRPr>
            </a:p>
          </p:txBody>
        </p:sp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718C0810-E085-424C-B7E2-8862214A1749}"/>
                </a:ext>
              </a:extLst>
            </p:cNvPr>
            <p:cNvPicPr preferRelativeResize="0"/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721318" y="3117261"/>
              <a:ext cx="725893" cy="176337"/>
            </a:xfrm>
            <a:prstGeom prst="rect">
              <a:avLst/>
            </a:prstGeom>
          </p:spPr>
        </p:pic>
        <p:pic>
          <p:nvPicPr>
            <p:cNvPr id="4" name="그림 3" descr="앉아있는, 어두운, 모니터, 컴퓨터이(가) 표시된 사진&#10;&#10;자동 생성된 설명">
              <a:extLst>
                <a:ext uri="{FF2B5EF4-FFF2-40B4-BE49-F238E27FC236}">
                  <a16:creationId xmlns:a16="http://schemas.microsoft.com/office/drawing/2014/main" id="{463A7D63-A513-439D-BCDC-F429A51B596A}"/>
                </a:ext>
              </a:extLst>
            </p:cNvPr>
            <p:cNvPicPr preferRelativeResize="0"/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1318" y="3356992"/>
              <a:ext cx="725893" cy="176057"/>
            </a:xfrm>
            <a:prstGeom prst="rect">
              <a:avLst/>
            </a:prstGeom>
          </p:spPr>
        </p:pic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07FAE32-4D68-47F0-87A6-C91B959A56E4}"/>
              </a:ext>
            </a:extLst>
          </p:cNvPr>
          <p:cNvGrpSpPr/>
          <p:nvPr/>
        </p:nvGrpSpPr>
        <p:grpSpPr>
          <a:xfrm>
            <a:off x="6897192" y="4269169"/>
            <a:ext cx="1923280" cy="514295"/>
            <a:chOff x="6886934" y="4269169"/>
            <a:chExt cx="1923280" cy="514295"/>
          </a:xfrm>
        </p:grpSpPr>
        <p:sp>
          <p:nvSpPr>
            <p:cNvPr id="122" name="모서리가 둥근 직사각형 73">
              <a:extLst>
                <a:ext uri="{FF2B5EF4-FFF2-40B4-BE49-F238E27FC236}">
                  <a16:creationId xmlns:a16="http://schemas.microsoft.com/office/drawing/2014/main" id="{26DC95E9-B05A-42FC-9CA0-2C055D1BE713}"/>
                </a:ext>
              </a:extLst>
            </p:cNvPr>
            <p:cNvSpPr/>
            <p:nvPr/>
          </p:nvSpPr>
          <p:spPr>
            <a:xfrm>
              <a:off x="6956491" y="4322710"/>
              <a:ext cx="577258" cy="414484"/>
            </a:xfrm>
            <a:prstGeom prst="roundRect">
              <a:avLst>
                <a:gd name="adj" fmla="val 50000"/>
              </a:avLst>
            </a:prstGeom>
            <a:solidFill>
              <a:srgbClr val="2980A4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24" name="사각형: 둥근 모서리 123">
              <a:extLst>
                <a:ext uri="{FF2B5EF4-FFF2-40B4-BE49-F238E27FC236}">
                  <a16:creationId xmlns:a16="http://schemas.microsoft.com/office/drawing/2014/main" id="{91CD0EAA-2F6C-42EC-9C88-CA37CFE4804C}"/>
                </a:ext>
              </a:extLst>
            </p:cNvPr>
            <p:cNvSpPr/>
            <p:nvPr/>
          </p:nvSpPr>
          <p:spPr>
            <a:xfrm>
              <a:off x="6903501" y="4269169"/>
              <a:ext cx="1906713" cy="51429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2980A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99B292A1-DC3A-4F2E-9070-0A33C2DC2699}"/>
                </a:ext>
              </a:extLst>
            </p:cNvPr>
            <p:cNvSpPr txBox="1"/>
            <p:nvPr/>
          </p:nvSpPr>
          <p:spPr>
            <a:xfrm>
              <a:off x="6886934" y="4323161"/>
              <a:ext cx="701214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spc="-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itchFamily="34" charset="0"/>
                </a:rPr>
                <a:t>근무</a:t>
              </a:r>
              <a:endParaRPr lang="en-US" altLang="ko-KR" sz="1000" spc="-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itchFamily="34" charset="0"/>
              </a:endParaRPr>
            </a:p>
            <a:p>
              <a:pPr algn="ctr"/>
              <a:r>
                <a:rPr lang="ko-KR" altLang="en-US" sz="1000" spc="-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itchFamily="34" charset="0"/>
                </a:rPr>
                <a:t>환경 보안</a:t>
              </a:r>
              <a:endParaRPr lang="en-US" altLang="ko-KR" sz="1000" spc="-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itchFamily="34" charset="0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560E7FB3-9B05-44BA-90EE-2AE718F81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0955" y="4335520"/>
              <a:ext cx="876442" cy="154800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3253167C-C546-43C8-A90C-BA91A88FB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64546" y="4528849"/>
              <a:ext cx="949260" cy="207672"/>
            </a:xfrm>
            <a:prstGeom prst="rect">
              <a:avLst/>
            </a:prstGeom>
          </p:spPr>
        </p:pic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63BE00D2-6E97-4611-BF92-C7E207D5071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016" y="2259056"/>
            <a:ext cx="703462" cy="50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0078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004283FC-4553-4C39-8C85-9DDE0AE7C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621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57968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FEF3012-211B-4C6C-98A7-DD79A0B55A36}"/>
              </a:ext>
            </a:extLst>
          </p:cNvPr>
          <p:cNvSpPr/>
          <p:nvPr/>
        </p:nvSpPr>
        <p:spPr>
          <a:xfrm>
            <a:off x="0" y="2084167"/>
            <a:ext cx="9144000" cy="2808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68" name="사각형: 둥근 모서리 167">
            <a:extLst>
              <a:ext uri="{FF2B5EF4-FFF2-40B4-BE49-F238E27FC236}">
                <a16:creationId xmlns:a16="http://schemas.microsoft.com/office/drawing/2014/main" id="{DCC368BC-DEDC-45EB-BE21-7FB4A7708950}"/>
              </a:ext>
            </a:extLst>
          </p:cNvPr>
          <p:cNvSpPr/>
          <p:nvPr/>
        </p:nvSpPr>
        <p:spPr>
          <a:xfrm>
            <a:off x="6594796" y="2208976"/>
            <a:ext cx="2153917" cy="1211857"/>
          </a:xfrm>
          <a:prstGeom prst="roundRect">
            <a:avLst>
              <a:gd name="adj" fmla="val 6310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DC5FD25C-864F-483A-8869-F75A7CC21FC4}"/>
              </a:ext>
            </a:extLst>
          </p:cNvPr>
          <p:cNvSpPr/>
          <p:nvPr/>
        </p:nvSpPr>
        <p:spPr>
          <a:xfrm>
            <a:off x="6594796" y="3549085"/>
            <a:ext cx="2153917" cy="1211857"/>
          </a:xfrm>
          <a:prstGeom prst="roundRect">
            <a:avLst>
              <a:gd name="adj" fmla="val 6310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7FEA418-364A-4041-B693-AA0D4F6B475C}"/>
              </a:ext>
            </a:extLst>
          </p:cNvPr>
          <p:cNvSpPr txBox="1"/>
          <p:nvPr/>
        </p:nvSpPr>
        <p:spPr>
          <a:xfrm>
            <a:off x="6558502" y="2257531"/>
            <a:ext cx="22529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클라우드 저장소</a:t>
            </a:r>
            <a:endParaRPr lang="en-US" altLang="ko-KR" sz="1050" b="1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9" name="Oval 65">
            <a:extLst>
              <a:ext uri="{FF2B5EF4-FFF2-40B4-BE49-F238E27FC236}">
                <a16:creationId xmlns:a16="http://schemas.microsoft.com/office/drawing/2014/main" id="{A57FC8AE-D64B-4F76-B577-D23662BB0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188" y="2608178"/>
            <a:ext cx="642476" cy="642476"/>
          </a:xfrm>
          <a:prstGeom prst="ellipse">
            <a:avLst/>
          </a:prstGeom>
          <a:pattFill prst="ltUpDiag">
            <a:fgClr>
              <a:schemeClr val="bg1"/>
            </a:fgClr>
            <a:bgClr>
              <a:schemeClr val="bg1">
                <a:lumMod val="95000"/>
              </a:schemeClr>
            </a:bgClr>
          </a:pattFill>
          <a:ln w="381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lt1"/>
              </a:solidFill>
            </a:endParaRPr>
          </a:p>
        </p:txBody>
      </p:sp>
      <p:sp>
        <p:nvSpPr>
          <p:cNvPr id="224" name="Oval 65">
            <a:extLst>
              <a:ext uri="{FF2B5EF4-FFF2-40B4-BE49-F238E27FC236}">
                <a16:creationId xmlns:a16="http://schemas.microsoft.com/office/drawing/2014/main" id="{860404D1-EF6F-411A-A83A-369935C57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357" y="3903297"/>
            <a:ext cx="642476" cy="642476"/>
          </a:xfrm>
          <a:prstGeom prst="ellipse">
            <a:avLst/>
          </a:prstGeom>
          <a:pattFill prst="ltUpDiag">
            <a:fgClr>
              <a:schemeClr val="bg1"/>
            </a:fgClr>
            <a:bgClr>
              <a:schemeClr val="bg1">
                <a:lumMod val="95000"/>
              </a:schemeClr>
            </a:bgClr>
          </a:pattFill>
          <a:ln w="381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304478" y="518737"/>
            <a:ext cx="6201340" cy="707886"/>
            <a:chOff x="304478" y="518737"/>
            <a:chExt cx="6201340" cy="707886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6201340" cy="707886"/>
              <a:chOff x="323528" y="425846"/>
              <a:chExt cx="6201340" cy="707886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5561714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 lvl="0">
                  <a:lnSpc>
                    <a:spcPts val="3075"/>
                  </a:lnSpc>
                  <a:defRPr/>
                </a:pPr>
                <a:r>
                  <a:rPr lang="en-US" altLang="ko-KR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Security 365 - SHIELDRM/</a:t>
                </a:r>
                <a:r>
                  <a:rPr lang="en-US" altLang="ko-KR" sz="2000" b="1" dirty="0" err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SHIELDrive</a:t>
                </a:r>
                <a:r>
                  <a:rPr lang="en-US" altLang="ko-KR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 </a:t>
                </a:r>
              </a:p>
            </p:txBody>
          </p:sp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03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Security as a Service, </a:t>
              </a:r>
              <a:r>
                <a:rPr lang="en-US" altLang="ko-KR" sz="800" b="1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SEcaas</a:t>
              </a:r>
              <a:endParaRPr lang="en-US" altLang="ko-KR" sz="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>
              <a:lnSpc>
                <a:spcPts val="2600"/>
              </a:lnSpc>
              <a:defRPr/>
            </a:pPr>
            <a:r>
              <a:rPr lang="ko-KR" altLang="en-US" sz="16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보안과 협업을 동시에 만족시킬 수 있는 최적화 솔루션 제공</a:t>
            </a:r>
          </a:p>
        </p:txBody>
      </p:sp>
      <p:sp>
        <p:nvSpPr>
          <p:cNvPr id="2" name="Freeform 47">
            <a:extLst>
              <a:ext uri="{FF2B5EF4-FFF2-40B4-BE49-F238E27FC236}">
                <a16:creationId xmlns:a16="http://schemas.microsoft.com/office/drawing/2014/main" id="{05757297-B046-448C-86F7-8E7C6563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32" y="2733569"/>
            <a:ext cx="645033" cy="566708"/>
          </a:xfrm>
          <a:custGeom>
            <a:avLst/>
            <a:gdLst>
              <a:gd name="T0" fmla="*/ 221804 w 498"/>
              <a:gd name="T1" fmla="*/ 194813 h 435"/>
              <a:gd name="T2" fmla="*/ 221804 w 498"/>
              <a:gd name="T3" fmla="*/ 194813 h 435"/>
              <a:gd name="T4" fmla="*/ 217341 w 498"/>
              <a:gd name="T5" fmla="*/ 147232 h 435"/>
              <a:gd name="T6" fmla="*/ 189671 w 498"/>
              <a:gd name="T7" fmla="*/ 131521 h 435"/>
              <a:gd name="T8" fmla="*/ 166018 w 498"/>
              <a:gd name="T9" fmla="*/ 103691 h 435"/>
              <a:gd name="T10" fmla="*/ 174051 w 498"/>
              <a:gd name="T11" fmla="*/ 87980 h 435"/>
              <a:gd name="T12" fmla="*/ 182084 w 498"/>
              <a:gd name="T13" fmla="*/ 71372 h 435"/>
              <a:gd name="T14" fmla="*/ 178068 w 498"/>
              <a:gd name="T15" fmla="*/ 67781 h 435"/>
              <a:gd name="T16" fmla="*/ 182084 w 498"/>
              <a:gd name="T17" fmla="*/ 51621 h 435"/>
              <a:gd name="T18" fmla="*/ 154415 w 498"/>
              <a:gd name="T19" fmla="*/ 27830 h 435"/>
              <a:gd name="T20" fmla="*/ 126745 w 498"/>
              <a:gd name="T21" fmla="*/ 51621 h 435"/>
              <a:gd name="T22" fmla="*/ 130762 w 498"/>
              <a:gd name="T23" fmla="*/ 67781 h 435"/>
              <a:gd name="T24" fmla="*/ 126745 w 498"/>
              <a:gd name="T25" fmla="*/ 71372 h 435"/>
              <a:gd name="T26" fmla="*/ 134778 w 498"/>
              <a:gd name="T27" fmla="*/ 87980 h 435"/>
              <a:gd name="T28" fmla="*/ 138795 w 498"/>
              <a:gd name="T29" fmla="*/ 103691 h 435"/>
              <a:gd name="T30" fmla="*/ 130762 w 498"/>
              <a:gd name="T31" fmla="*/ 123441 h 435"/>
              <a:gd name="T32" fmla="*/ 170035 w 498"/>
              <a:gd name="T33" fmla="*/ 163392 h 435"/>
              <a:gd name="T34" fmla="*/ 170035 w 498"/>
              <a:gd name="T35" fmla="*/ 194813 h 435"/>
              <a:gd name="T36" fmla="*/ 221804 w 498"/>
              <a:gd name="T37" fmla="*/ 194813 h 435"/>
              <a:gd name="T38" fmla="*/ 115142 w 498"/>
              <a:gd name="T39" fmla="*/ 135561 h 435"/>
              <a:gd name="T40" fmla="*/ 115142 w 498"/>
              <a:gd name="T41" fmla="*/ 135561 h 435"/>
              <a:gd name="T42" fmla="*/ 83455 w 498"/>
              <a:gd name="T43" fmla="*/ 103691 h 435"/>
              <a:gd name="T44" fmla="*/ 95059 w 498"/>
              <a:gd name="T45" fmla="*/ 75412 h 435"/>
              <a:gd name="T46" fmla="*/ 103092 w 498"/>
              <a:gd name="T47" fmla="*/ 59701 h 435"/>
              <a:gd name="T48" fmla="*/ 99075 w 498"/>
              <a:gd name="T49" fmla="*/ 51621 h 435"/>
              <a:gd name="T50" fmla="*/ 103092 w 498"/>
              <a:gd name="T51" fmla="*/ 31870 h 435"/>
              <a:gd name="T52" fmla="*/ 67389 w 498"/>
              <a:gd name="T53" fmla="*/ 0 h 435"/>
              <a:gd name="T54" fmla="*/ 31686 w 498"/>
              <a:gd name="T55" fmla="*/ 31870 h 435"/>
              <a:gd name="T56" fmla="*/ 31686 w 498"/>
              <a:gd name="T57" fmla="*/ 51621 h 435"/>
              <a:gd name="T58" fmla="*/ 31686 w 498"/>
              <a:gd name="T59" fmla="*/ 59701 h 435"/>
              <a:gd name="T60" fmla="*/ 39719 w 498"/>
              <a:gd name="T61" fmla="*/ 75412 h 435"/>
              <a:gd name="T62" fmla="*/ 47753 w 498"/>
              <a:gd name="T63" fmla="*/ 103691 h 435"/>
              <a:gd name="T64" fmla="*/ 20083 w 498"/>
              <a:gd name="T65" fmla="*/ 135561 h 435"/>
              <a:gd name="T66" fmla="*/ 0 w 498"/>
              <a:gd name="T67" fmla="*/ 155312 h 435"/>
              <a:gd name="T68" fmla="*/ 0 w 498"/>
              <a:gd name="T69" fmla="*/ 194813 h 435"/>
              <a:gd name="T70" fmla="*/ 154415 w 498"/>
              <a:gd name="T71" fmla="*/ 194813 h 435"/>
              <a:gd name="T72" fmla="*/ 154415 w 498"/>
              <a:gd name="T73" fmla="*/ 163392 h 435"/>
              <a:gd name="T74" fmla="*/ 115142 w 498"/>
              <a:gd name="T75" fmla="*/ 135561 h 4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98" h="435">
                <a:moveTo>
                  <a:pt x="497" y="434"/>
                </a:moveTo>
                <a:lnTo>
                  <a:pt x="497" y="434"/>
                </a:lnTo>
                <a:cubicBezTo>
                  <a:pt x="497" y="434"/>
                  <a:pt x="497" y="337"/>
                  <a:pt x="487" y="328"/>
                </a:cubicBezTo>
                <a:cubicBezTo>
                  <a:pt x="479" y="319"/>
                  <a:pt x="462" y="302"/>
                  <a:pt x="425" y="293"/>
                </a:cubicBezTo>
                <a:cubicBezTo>
                  <a:pt x="390" y="275"/>
                  <a:pt x="372" y="257"/>
                  <a:pt x="372" y="231"/>
                </a:cubicBezTo>
                <a:cubicBezTo>
                  <a:pt x="372" y="213"/>
                  <a:pt x="390" y="222"/>
                  <a:pt x="390" y="196"/>
                </a:cubicBezTo>
                <a:cubicBezTo>
                  <a:pt x="390" y="178"/>
                  <a:pt x="408" y="196"/>
                  <a:pt x="408" y="159"/>
                </a:cubicBezTo>
                <a:cubicBezTo>
                  <a:pt x="408" y="151"/>
                  <a:pt x="399" y="151"/>
                  <a:pt x="399" y="151"/>
                </a:cubicBezTo>
                <a:cubicBezTo>
                  <a:pt x="399" y="151"/>
                  <a:pt x="408" y="133"/>
                  <a:pt x="408" y="115"/>
                </a:cubicBezTo>
                <a:cubicBezTo>
                  <a:pt x="408" y="98"/>
                  <a:pt x="399" y="62"/>
                  <a:pt x="346" y="62"/>
                </a:cubicBezTo>
                <a:cubicBezTo>
                  <a:pt x="293" y="62"/>
                  <a:pt x="284" y="98"/>
                  <a:pt x="284" y="115"/>
                </a:cubicBezTo>
                <a:cubicBezTo>
                  <a:pt x="284" y="133"/>
                  <a:pt x="293" y="151"/>
                  <a:pt x="293" y="151"/>
                </a:cubicBezTo>
                <a:cubicBezTo>
                  <a:pt x="293" y="151"/>
                  <a:pt x="284" y="151"/>
                  <a:pt x="284" y="159"/>
                </a:cubicBezTo>
                <a:cubicBezTo>
                  <a:pt x="284" y="196"/>
                  <a:pt x="293" y="178"/>
                  <a:pt x="302" y="196"/>
                </a:cubicBezTo>
                <a:cubicBezTo>
                  <a:pt x="302" y="222"/>
                  <a:pt x="311" y="213"/>
                  <a:pt x="311" y="231"/>
                </a:cubicBezTo>
                <a:cubicBezTo>
                  <a:pt x="311" y="249"/>
                  <a:pt x="311" y="266"/>
                  <a:pt x="293" y="275"/>
                </a:cubicBezTo>
                <a:cubicBezTo>
                  <a:pt x="372" y="319"/>
                  <a:pt x="381" y="319"/>
                  <a:pt x="381" y="364"/>
                </a:cubicBezTo>
                <a:cubicBezTo>
                  <a:pt x="381" y="434"/>
                  <a:pt x="381" y="434"/>
                  <a:pt x="381" y="434"/>
                </a:cubicBezTo>
                <a:lnTo>
                  <a:pt x="497" y="434"/>
                </a:lnTo>
                <a:close/>
                <a:moveTo>
                  <a:pt x="258" y="302"/>
                </a:moveTo>
                <a:lnTo>
                  <a:pt x="258" y="302"/>
                </a:lnTo>
                <a:cubicBezTo>
                  <a:pt x="204" y="284"/>
                  <a:pt x="187" y="266"/>
                  <a:pt x="187" y="231"/>
                </a:cubicBezTo>
                <a:cubicBezTo>
                  <a:pt x="187" y="204"/>
                  <a:pt x="204" y="213"/>
                  <a:pt x="213" y="168"/>
                </a:cubicBezTo>
                <a:cubicBezTo>
                  <a:pt x="213" y="159"/>
                  <a:pt x="231" y="168"/>
                  <a:pt x="231" y="133"/>
                </a:cubicBezTo>
                <a:cubicBezTo>
                  <a:pt x="231" y="115"/>
                  <a:pt x="222" y="115"/>
                  <a:pt x="222" y="115"/>
                </a:cubicBezTo>
                <a:cubicBezTo>
                  <a:pt x="222" y="115"/>
                  <a:pt x="222" y="89"/>
                  <a:pt x="231" y="71"/>
                </a:cubicBezTo>
                <a:cubicBezTo>
                  <a:pt x="231" y="53"/>
                  <a:pt x="213" y="0"/>
                  <a:pt x="151" y="0"/>
                </a:cubicBezTo>
                <a:cubicBezTo>
                  <a:pt x="80" y="0"/>
                  <a:pt x="71" y="53"/>
                  <a:pt x="71" y="71"/>
                </a:cubicBezTo>
                <a:cubicBezTo>
                  <a:pt x="71" y="89"/>
                  <a:pt x="71" y="115"/>
                  <a:pt x="71" y="115"/>
                </a:cubicBezTo>
                <a:cubicBezTo>
                  <a:pt x="71" y="115"/>
                  <a:pt x="71" y="115"/>
                  <a:pt x="71" y="133"/>
                </a:cubicBezTo>
                <a:cubicBezTo>
                  <a:pt x="71" y="168"/>
                  <a:pt x="80" y="159"/>
                  <a:pt x="89" y="168"/>
                </a:cubicBezTo>
                <a:cubicBezTo>
                  <a:pt x="89" y="213"/>
                  <a:pt x="107" y="204"/>
                  <a:pt x="107" y="231"/>
                </a:cubicBezTo>
                <a:cubicBezTo>
                  <a:pt x="107" y="266"/>
                  <a:pt x="89" y="284"/>
                  <a:pt x="45" y="302"/>
                </a:cubicBezTo>
                <a:cubicBezTo>
                  <a:pt x="27" y="310"/>
                  <a:pt x="0" y="319"/>
                  <a:pt x="0" y="346"/>
                </a:cubicBezTo>
                <a:cubicBezTo>
                  <a:pt x="0" y="434"/>
                  <a:pt x="0" y="434"/>
                  <a:pt x="0" y="434"/>
                </a:cubicBezTo>
                <a:cubicBezTo>
                  <a:pt x="346" y="434"/>
                  <a:pt x="346" y="434"/>
                  <a:pt x="346" y="434"/>
                </a:cubicBezTo>
                <a:cubicBezTo>
                  <a:pt x="346" y="434"/>
                  <a:pt x="346" y="381"/>
                  <a:pt x="346" y="364"/>
                </a:cubicBezTo>
                <a:cubicBezTo>
                  <a:pt x="346" y="346"/>
                  <a:pt x="302" y="328"/>
                  <a:pt x="258" y="302"/>
                </a:cubicBezTo>
                <a:close/>
              </a:path>
            </a:pathLst>
          </a:custGeom>
          <a:solidFill>
            <a:srgbClr val="535353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0463354B-AE71-4AF7-ACFB-27DB22D0C69B}"/>
              </a:ext>
            </a:extLst>
          </p:cNvPr>
          <p:cNvGrpSpPr/>
          <p:nvPr/>
        </p:nvGrpSpPr>
        <p:grpSpPr>
          <a:xfrm>
            <a:off x="1279944" y="2658780"/>
            <a:ext cx="1147460" cy="641497"/>
            <a:chOff x="2567522" y="2602988"/>
            <a:chExt cx="933087" cy="521650"/>
          </a:xfrm>
        </p:grpSpPr>
        <p:pic>
          <p:nvPicPr>
            <p:cNvPr id="64" name="그래픽 63">
              <a:extLst>
                <a:ext uri="{FF2B5EF4-FFF2-40B4-BE49-F238E27FC236}">
                  <a16:creationId xmlns:a16="http://schemas.microsoft.com/office/drawing/2014/main" id="{15F55D24-2E92-4DCC-8586-039A17405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2567522" y="2602988"/>
              <a:ext cx="933087" cy="521650"/>
            </a:xfrm>
            <a:prstGeom prst="rect">
              <a:avLst/>
            </a:prstGeom>
          </p:spPr>
        </p:pic>
        <p:pic>
          <p:nvPicPr>
            <p:cNvPr id="65" name="Picture 4" descr="Microsoft Teams -">
              <a:extLst>
                <a:ext uri="{FF2B5EF4-FFF2-40B4-BE49-F238E27FC236}">
                  <a16:creationId xmlns:a16="http://schemas.microsoft.com/office/drawing/2014/main" id="{9F062297-668A-408E-9677-E133F3DEE8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99508" y="2732342"/>
              <a:ext cx="337974" cy="3379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651F4BA0-C2FC-4AA4-98D4-EEB7FAF2C6F7}"/>
              </a:ext>
            </a:extLst>
          </p:cNvPr>
          <p:cNvSpPr txBox="1"/>
          <p:nvPr/>
        </p:nvSpPr>
        <p:spPr>
          <a:xfrm>
            <a:off x="1191916" y="3300316"/>
            <a:ext cx="12854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Teams </a:t>
            </a:r>
            <a:r>
              <a:rPr lang="ko-KR" altLang="en-US" sz="10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접속</a:t>
            </a:r>
            <a:endParaRPr lang="en-US" altLang="ko-KR" sz="1000" b="1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04C7AFC1-A2FF-4709-9FDE-547B2DA44DA0}"/>
              </a:ext>
            </a:extLst>
          </p:cNvPr>
          <p:cNvSpPr/>
          <p:nvPr/>
        </p:nvSpPr>
        <p:spPr>
          <a:xfrm>
            <a:off x="2654921" y="2463823"/>
            <a:ext cx="3079796" cy="1681666"/>
          </a:xfrm>
          <a:prstGeom prst="roundRect">
            <a:avLst>
              <a:gd name="adj" fmla="val 6752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B5AAE89-4613-4631-8B75-CB59BFD651DE}"/>
              </a:ext>
            </a:extLst>
          </p:cNvPr>
          <p:cNvGrpSpPr/>
          <p:nvPr/>
        </p:nvGrpSpPr>
        <p:grpSpPr>
          <a:xfrm>
            <a:off x="4618800" y="3185767"/>
            <a:ext cx="1213485" cy="716452"/>
            <a:chOff x="4714392" y="3560869"/>
            <a:chExt cx="1213485" cy="71645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381E4D-746A-4A88-BE36-1B13D7EAA596}"/>
                </a:ext>
              </a:extLst>
            </p:cNvPr>
            <p:cNvSpPr txBox="1"/>
            <p:nvPr/>
          </p:nvSpPr>
          <p:spPr>
            <a:xfrm>
              <a:off x="4714392" y="4038794"/>
              <a:ext cx="1213485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영업비밀</a:t>
              </a:r>
              <a:r>
                <a:rPr lang="en-US" altLang="ko-KR" sz="90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.pptx</a:t>
              </a:r>
              <a:endParaRPr lang="ko-KR" altLang="en-US" sz="9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" name="Freeform 100">
              <a:extLst>
                <a:ext uri="{FF2B5EF4-FFF2-40B4-BE49-F238E27FC236}">
                  <a16:creationId xmlns:a16="http://schemas.microsoft.com/office/drawing/2014/main" id="{1798B650-07AA-4AE0-9B6B-232F70A0ED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9272" y="3560869"/>
              <a:ext cx="419526" cy="342407"/>
            </a:xfrm>
            <a:custGeom>
              <a:avLst/>
              <a:gdLst>
                <a:gd name="T0" fmla="*/ 367 w 370"/>
                <a:gd name="T1" fmla="*/ 123 h 261"/>
                <a:gd name="T2" fmla="*/ 360 w 370"/>
                <a:gd name="T3" fmla="*/ 117 h 261"/>
                <a:gd name="T4" fmla="*/ 351 w 370"/>
                <a:gd name="T5" fmla="*/ 114 h 261"/>
                <a:gd name="T6" fmla="*/ 307 w 370"/>
                <a:gd name="T7" fmla="*/ 81 h 261"/>
                <a:gd name="T8" fmla="*/ 307 w 370"/>
                <a:gd name="T9" fmla="*/ 75 h 261"/>
                <a:gd name="T10" fmla="*/ 303 w 370"/>
                <a:gd name="T11" fmla="*/ 65 h 261"/>
                <a:gd name="T12" fmla="*/ 295 w 370"/>
                <a:gd name="T13" fmla="*/ 57 h 261"/>
                <a:gd name="T14" fmla="*/ 285 w 370"/>
                <a:gd name="T15" fmla="*/ 53 h 261"/>
                <a:gd name="T16" fmla="*/ 133 w 370"/>
                <a:gd name="T17" fmla="*/ 53 h 261"/>
                <a:gd name="T18" fmla="*/ 119 w 370"/>
                <a:gd name="T19" fmla="*/ 7 h 261"/>
                <a:gd name="T20" fmla="*/ 115 w 370"/>
                <a:gd name="T21" fmla="*/ 2 h 261"/>
                <a:gd name="T22" fmla="*/ 109 w 370"/>
                <a:gd name="T23" fmla="*/ 0 h 261"/>
                <a:gd name="T24" fmla="*/ 27 w 370"/>
                <a:gd name="T25" fmla="*/ 0 h 261"/>
                <a:gd name="T26" fmla="*/ 21 w 370"/>
                <a:gd name="T27" fmla="*/ 2 h 261"/>
                <a:gd name="T28" fmla="*/ 17 w 370"/>
                <a:gd name="T29" fmla="*/ 7 h 261"/>
                <a:gd name="T30" fmla="*/ 0 w 370"/>
                <a:gd name="T31" fmla="*/ 59 h 261"/>
                <a:gd name="T32" fmla="*/ 0 w 370"/>
                <a:gd name="T33" fmla="*/ 59 h 261"/>
                <a:gd name="T34" fmla="*/ 0 w 370"/>
                <a:gd name="T35" fmla="*/ 61 h 261"/>
                <a:gd name="T36" fmla="*/ 0 w 370"/>
                <a:gd name="T37" fmla="*/ 62 h 261"/>
                <a:gd name="T38" fmla="*/ 0 w 370"/>
                <a:gd name="T39" fmla="*/ 250 h 261"/>
                <a:gd name="T40" fmla="*/ 0 w 370"/>
                <a:gd name="T41" fmla="*/ 250 h 261"/>
                <a:gd name="T42" fmla="*/ 0 w 370"/>
                <a:gd name="T43" fmla="*/ 252 h 261"/>
                <a:gd name="T44" fmla="*/ 0 w 370"/>
                <a:gd name="T45" fmla="*/ 252 h 261"/>
                <a:gd name="T46" fmla="*/ 1 w 370"/>
                <a:gd name="T47" fmla="*/ 254 h 261"/>
                <a:gd name="T48" fmla="*/ 1 w 370"/>
                <a:gd name="T49" fmla="*/ 254 h 261"/>
                <a:gd name="T50" fmla="*/ 1 w 370"/>
                <a:gd name="T51" fmla="*/ 255 h 261"/>
                <a:gd name="T52" fmla="*/ 1 w 370"/>
                <a:gd name="T53" fmla="*/ 255 h 261"/>
                <a:gd name="T54" fmla="*/ 2 w 370"/>
                <a:gd name="T55" fmla="*/ 256 h 261"/>
                <a:gd name="T56" fmla="*/ 3 w 370"/>
                <a:gd name="T57" fmla="*/ 257 h 261"/>
                <a:gd name="T58" fmla="*/ 3 w 370"/>
                <a:gd name="T59" fmla="*/ 257 h 261"/>
                <a:gd name="T60" fmla="*/ 4 w 370"/>
                <a:gd name="T61" fmla="*/ 258 h 261"/>
                <a:gd name="T62" fmla="*/ 4 w 370"/>
                <a:gd name="T63" fmla="*/ 258 h 261"/>
                <a:gd name="T64" fmla="*/ 6 w 370"/>
                <a:gd name="T65" fmla="*/ 259 h 261"/>
                <a:gd name="T66" fmla="*/ 7 w 370"/>
                <a:gd name="T67" fmla="*/ 259 h 261"/>
                <a:gd name="T68" fmla="*/ 8 w 370"/>
                <a:gd name="T69" fmla="*/ 259 h 261"/>
                <a:gd name="T70" fmla="*/ 9 w 370"/>
                <a:gd name="T71" fmla="*/ 259 h 261"/>
                <a:gd name="T72" fmla="*/ 10 w 370"/>
                <a:gd name="T73" fmla="*/ 261 h 261"/>
                <a:gd name="T74" fmla="*/ 298 w 370"/>
                <a:gd name="T75" fmla="*/ 261 h 261"/>
                <a:gd name="T76" fmla="*/ 303 w 370"/>
                <a:gd name="T77" fmla="*/ 258 h 261"/>
                <a:gd name="T78" fmla="*/ 306 w 370"/>
                <a:gd name="T79" fmla="*/ 255 h 261"/>
                <a:gd name="T80" fmla="*/ 367 w 370"/>
                <a:gd name="T81" fmla="*/ 142 h 261"/>
                <a:gd name="T82" fmla="*/ 370 w 370"/>
                <a:gd name="T83" fmla="*/ 133 h 261"/>
                <a:gd name="T84" fmla="*/ 367 w 370"/>
                <a:gd name="T85" fmla="*/ 123 h 261"/>
                <a:gd name="T86" fmla="*/ 288 w 370"/>
                <a:gd name="T87" fmla="*/ 81 h 261"/>
                <a:gd name="T88" fmla="*/ 89 w 370"/>
                <a:gd name="T89" fmla="*/ 114 h 261"/>
                <a:gd name="T90" fmla="*/ 81 w 370"/>
                <a:gd name="T91" fmla="*/ 115 h 261"/>
                <a:gd name="T92" fmla="*/ 68 w 370"/>
                <a:gd name="T93" fmla="*/ 123 h 261"/>
                <a:gd name="T94" fmla="*/ 20 w 370"/>
                <a:gd name="T95" fmla="*/ 211 h 261"/>
                <a:gd name="T96" fmla="*/ 126 w 370"/>
                <a:gd name="T97" fmla="*/ 72 h 261"/>
                <a:gd name="T98" fmla="*/ 279 w 370"/>
                <a:gd name="T99" fmla="*/ 72 h 261"/>
                <a:gd name="T100" fmla="*/ 285 w 370"/>
                <a:gd name="T101" fmla="*/ 75 h 261"/>
                <a:gd name="T102" fmla="*/ 288 w 370"/>
                <a:gd name="T103" fmla="*/ 81 h 261"/>
                <a:gd name="T104" fmla="*/ 34 w 370"/>
                <a:gd name="T105" fmla="*/ 20 h 261"/>
                <a:gd name="T106" fmla="*/ 113 w 370"/>
                <a:gd name="T107" fmla="*/ 53 h 261"/>
                <a:gd name="T108" fmla="*/ 34 w 370"/>
                <a:gd name="T109" fmla="*/ 20 h 261"/>
                <a:gd name="T110" fmla="*/ 27 w 370"/>
                <a:gd name="T111" fmla="*/ 240 h 261"/>
                <a:gd name="T112" fmla="*/ 81 w 370"/>
                <a:gd name="T113" fmla="*/ 138 h 261"/>
                <a:gd name="T114" fmla="*/ 89 w 370"/>
                <a:gd name="T115" fmla="*/ 134 h 261"/>
                <a:gd name="T116" fmla="*/ 298 w 370"/>
                <a:gd name="T117" fmla="*/ 134 h 261"/>
                <a:gd name="T118" fmla="*/ 298 w 370"/>
                <a:gd name="T119" fmla="*/ 134 h 261"/>
                <a:gd name="T120" fmla="*/ 348 w 370"/>
                <a:gd name="T121" fmla="*/ 134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0" h="261">
                  <a:moveTo>
                    <a:pt x="367" y="123"/>
                  </a:moveTo>
                  <a:lnTo>
                    <a:pt x="367" y="123"/>
                  </a:lnTo>
                  <a:lnTo>
                    <a:pt x="364" y="120"/>
                  </a:lnTo>
                  <a:lnTo>
                    <a:pt x="360" y="117"/>
                  </a:lnTo>
                  <a:lnTo>
                    <a:pt x="355" y="114"/>
                  </a:lnTo>
                  <a:lnTo>
                    <a:pt x="351" y="114"/>
                  </a:lnTo>
                  <a:lnTo>
                    <a:pt x="307" y="114"/>
                  </a:lnTo>
                  <a:lnTo>
                    <a:pt x="307" y="81"/>
                  </a:lnTo>
                  <a:lnTo>
                    <a:pt x="307" y="81"/>
                  </a:lnTo>
                  <a:lnTo>
                    <a:pt x="307" y="75"/>
                  </a:lnTo>
                  <a:lnTo>
                    <a:pt x="305" y="70"/>
                  </a:lnTo>
                  <a:lnTo>
                    <a:pt x="303" y="65"/>
                  </a:lnTo>
                  <a:lnTo>
                    <a:pt x="300" y="61"/>
                  </a:lnTo>
                  <a:lnTo>
                    <a:pt x="295" y="57"/>
                  </a:lnTo>
                  <a:lnTo>
                    <a:pt x="290" y="55"/>
                  </a:lnTo>
                  <a:lnTo>
                    <a:pt x="285" y="53"/>
                  </a:lnTo>
                  <a:lnTo>
                    <a:pt x="279" y="53"/>
                  </a:lnTo>
                  <a:lnTo>
                    <a:pt x="133" y="53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7" y="4"/>
                  </a:lnTo>
                  <a:lnTo>
                    <a:pt x="115" y="2"/>
                  </a:lnTo>
                  <a:lnTo>
                    <a:pt x="113" y="1"/>
                  </a:lnTo>
                  <a:lnTo>
                    <a:pt x="109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4" y="1"/>
                  </a:lnTo>
                  <a:lnTo>
                    <a:pt x="21" y="2"/>
                  </a:lnTo>
                  <a:lnTo>
                    <a:pt x="18" y="4"/>
                  </a:lnTo>
                  <a:lnTo>
                    <a:pt x="17" y="7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54"/>
                  </a:lnTo>
                  <a:lnTo>
                    <a:pt x="1" y="254"/>
                  </a:lnTo>
                  <a:lnTo>
                    <a:pt x="1" y="254"/>
                  </a:lnTo>
                  <a:lnTo>
                    <a:pt x="1" y="254"/>
                  </a:lnTo>
                  <a:lnTo>
                    <a:pt x="1" y="255"/>
                  </a:lnTo>
                  <a:lnTo>
                    <a:pt x="1" y="255"/>
                  </a:lnTo>
                  <a:lnTo>
                    <a:pt x="1" y="255"/>
                  </a:lnTo>
                  <a:lnTo>
                    <a:pt x="1" y="255"/>
                  </a:lnTo>
                  <a:lnTo>
                    <a:pt x="2" y="256"/>
                  </a:lnTo>
                  <a:lnTo>
                    <a:pt x="2" y="256"/>
                  </a:lnTo>
                  <a:lnTo>
                    <a:pt x="3" y="257"/>
                  </a:lnTo>
                  <a:lnTo>
                    <a:pt x="3" y="257"/>
                  </a:lnTo>
                  <a:lnTo>
                    <a:pt x="3" y="257"/>
                  </a:lnTo>
                  <a:lnTo>
                    <a:pt x="3" y="257"/>
                  </a:lnTo>
                  <a:lnTo>
                    <a:pt x="4" y="258"/>
                  </a:lnTo>
                  <a:lnTo>
                    <a:pt x="4" y="258"/>
                  </a:lnTo>
                  <a:lnTo>
                    <a:pt x="4" y="258"/>
                  </a:lnTo>
                  <a:lnTo>
                    <a:pt x="4" y="258"/>
                  </a:lnTo>
                  <a:lnTo>
                    <a:pt x="6" y="259"/>
                  </a:lnTo>
                  <a:lnTo>
                    <a:pt x="6" y="259"/>
                  </a:lnTo>
                  <a:lnTo>
                    <a:pt x="7" y="259"/>
                  </a:lnTo>
                  <a:lnTo>
                    <a:pt x="7" y="259"/>
                  </a:lnTo>
                  <a:lnTo>
                    <a:pt x="8" y="259"/>
                  </a:lnTo>
                  <a:lnTo>
                    <a:pt x="8" y="259"/>
                  </a:lnTo>
                  <a:lnTo>
                    <a:pt x="9" y="259"/>
                  </a:lnTo>
                  <a:lnTo>
                    <a:pt x="9" y="259"/>
                  </a:lnTo>
                  <a:lnTo>
                    <a:pt x="10" y="261"/>
                  </a:lnTo>
                  <a:lnTo>
                    <a:pt x="298" y="261"/>
                  </a:lnTo>
                  <a:lnTo>
                    <a:pt x="298" y="261"/>
                  </a:lnTo>
                  <a:lnTo>
                    <a:pt x="301" y="259"/>
                  </a:lnTo>
                  <a:lnTo>
                    <a:pt x="303" y="258"/>
                  </a:lnTo>
                  <a:lnTo>
                    <a:pt x="305" y="257"/>
                  </a:lnTo>
                  <a:lnTo>
                    <a:pt x="306" y="255"/>
                  </a:lnTo>
                  <a:lnTo>
                    <a:pt x="367" y="142"/>
                  </a:lnTo>
                  <a:lnTo>
                    <a:pt x="367" y="142"/>
                  </a:lnTo>
                  <a:lnTo>
                    <a:pt x="369" y="138"/>
                  </a:lnTo>
                  <a:lnTo>
                    <a:pt x="370" y="133"/>
                  </a:lnTo>
                  <a:lnTo>
                    <a:pt x="369" y="128"/>
                  </a:lnTo>
                  <a:lnTo>
                    <a:pt x="367" y="123"/>
                  </a:lnTo>
                  <a:lnTo>
                    <a:pt x="367" y="123"/>
                  </a:lnTo>
                  <a:close/>
                  <a:moveTo>
                    <a:pt x="288" y="81"/>
                  </a:moveTo>
                  <a:lnTo>
                    <a:pt x="288" y="114"/>
                  </a:lnTo>
                  <a:lnTo>
                    <a:pt x="89" y="114"/>
                  </a:lnTo>
                  <a:lnTo>
                    <a:pt x="89" y="114"/>
                  </a:lnTo>
                  <a:lnTo>
                    <a:pt x="81" y="115"/>
                  </a:lnTo>
                  <a:lnTo>
                    <a:pt x="75" y="119"/>
                  </a:lnTo>
                  <a:lnTo>
                    <a:pt x="68" y="123"/>
                  </a:lnTo>
                  <a:lnTo>
                    <a:pt x="64" y="129"/>
                  </a:lnTo>
                  <a:lnTo>
                    <a:pt x="20" y="211"/>
                  </a:lnTo>
                  <a:lnTo>
                    <a:pt x="20" y="72"/>
                  </a:lnTo>
                  <a:lnTo>
                    <a:pt x="126" y="72"/>
                  </a:lnTo>
                  <a:lnTo>
                    <a:pt x="279" y="72"/>
                  </a:lnTo>
                  <a:lnTo>
                    <a:pt x="279" y="72"/>
                  </a:lnTo>
                  <a:lnTo>
                    <a:pt x="282" y="73"/>
                  </a:lnTo>
                  <a:lnTo>
                    <a:pt x="285" y="75"/>
                  </a:lnTo>
                  <a:lnTo>
                    <a:pt x="287" y="78"/>
                  </a:lnTo>
                  <a:lnTo>
                    <a:pt x="288" y="81"/>
                  </a:lnTo>
                  <a:lnTo>
                    <a:pt x="288" y="81"/>
                  </a:lnTo>
                  <a:close/>
                  <a:moveTo>
                    <a:pt x="34" y="20"/>
                  </a:moveTo>
                  <a:lnTo>
                    <a:pt x="102" y="20"/>
                  </a:lnTo>
                  <a:lnTo>
                    <a:pt x="113" y="53"/>
                  </a:lnTo>
                  <a:lnTo>
                    <a:pt x="24" y="53"/>
                  </a:lnTo>
                  <a:lnTo>
                    <a:pt x="34" y="20"/>
                  </a:lnTo>
                  <a:close/>
                  <a:moveTo>
                    <a:pt x="292" y="240"/>
                  </a:moveTo>
                  <a:lnTo>
                    <a:pt x="27" y="240"/>
                  </a:lnTo>
                  <a:lnTo>
                    <a:pt x="81" y="138"/>
                  </a:lnTo>
                  <a:lnTo>
                    <a:pt x="81" y="138"/>
                  </a:lnTo>
                  <a:lnTo>
                    <a:pt x="84" y="135"/>
                  </a:lnTo>
                  <a:lnTo>
                    <a:pt x="89" y="134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348" y="134"/>
                  </a:lnTo>
                  <a:lnTo>
                    <a:pt x="292" y="24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E5DFFB14-AC60-4A3D-865C-32F91FD83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400" y="3761472"/>
              <a:ext cx="260484" cy="295393"/>
            </a:xfrm>
            <a:prstGeom prst="rect">
              <a:avLst/>
            </a:prstGeom>
          </p:spPr>
        </p:pic>
      </p:grpSp>
      <p:sp>
        <p:nvSpPr>
          <p:cNvPr id="125" name="모서리가 둥근 직사각형 87">
            <a:extLst>
              <a:ext uri="{FF2B5EF4-FFF2-40B4-BE49-F238E27FC236}">
                <a16:creationId xmlns:a16="http://schemas.microsoft.com/office/drawing/2014/main" id="{3FE93C24-90A4-409E-B267-558EE2DA4D50}"/>
              </a:ext>
            </a:extLst>
          </p:cNvPr>
          <p:cNvSpPr/>
          <p:nvPr/>
        </p:nvSpPr>
        <p:spPr>
          <a:xfrm>
            <a:off x="405548" y="4986223"/>
            <a:ext cx="8161873" cy="1475159"/>
          </a:xfrm>
          <a:prstGeom prst="roundRect">
            <a:avLst>
              <a:gd name="adj" fmla="val 2389"/>
            </a:avLst>
          </a:prstGeom>
          <a:noFill/>
          <a:ln w="9525">
            <a:solidFill>
              <a:srgbClr val="253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71A91A14-6DB2-4B89-9D8B-62120091000C}"/>
              </a:ext>
            </a:extLst>
          </p:cNvPr>
          <p:cNvSpPr/>
          <p:nvPr/>
        </p:nvSpPr>
        <p:spPr>
          <a:xfrm>
            <a:off x="2763654" y="4967500"/>
            <a:ext cx="3698389" cy="297704"/>
          </a:xfrm>
          <a:prstGeom prst="rect">
            <a:avLst/>
          </a:prstGeom>
          <a:solidFill>
            <a:srgbClr val="2690C7"/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SHIELDRM / SHIELDrive </a:t>
            </a:r>
            <a:r>
              <a:rPr lang="ko-KR" altLang="en-US" sz="12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특장점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8F80EE7-BCC1-4F07-80C1-1F3275A41513}"/>
              </a:ext>
            </a:extLst>
          </p:cNvPr>
          <p:cNvSpPr txBox="1"/>
          <p:nvPr/>
        </p:nvSpPr>
        <p:spPr>
          <a:xfrm>
            <a:off x="482704" y="5956797"/>
            <a:ext cx="2628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다중 스토리지 지원 및</a:t>
            </a:r>
            <a:endParaRPr lang="en-US" altLang="ko-KR" sz="1200" b="1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멀티 클라우드 사용 순차적 지원 </a:t>
            </a:r>
            <a:endParaRPr lang="en-US" altLang="ko-KR" sz="1200" b="1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cxnSp>
        <p:nvCxnSpPr>
          <p:cNvPr id="131" name="직선 연결선 130">
            <a:extLst>
              <a:ext uri="{FF2B5EF4-FFF2-40B4-BE49-F238E27FC236}">
                <a16:creationId xmlns:a16="http://schemas.microsoft.com/office/drawing/2014/main" id="{238AEB0C-E20C-4989-A8E6-01550928B4F3}"/>
              </a:ext>
            </a:extLst>
          </p:cNvPr>
          <p:cNvCxnSpPr/>
          <p:nvPr/>
        </p:nvCxnSpPr>
        <p:spPr>
          <a:xfrm flipH="1">
            <a:off x="3162332" y="5409220"/>
            <a:ext cx="0" cy="701615"/>
          </a:xfrm>
          <a:prstGeom prst="line">
            <a:avLst/>
          </a:prstGeom>
          <a:ln>
            <a:solidFill>
              <a:srgbClr val="4A7E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>
            <a:extLst>
              <a:ext uri="{FF2B5EF4-FFF2-40B4-BE49-F238E27FC236}">
                <a16:creationId xmlns:a16="http://schemas.microsoft.com/office/drawing/2014/main" id="{B0236A14-1A14-404A-BC35-DB0CFD6E7E4F}"/>
              </a:ext>
            </a:extLst>
          </p:cNvPr>
          <p:cNvCxnSpPr/>
          <p:nvPr/>
        </p:nvCxnSpPr>
        <p:spPr>
          <a:xfrm flipH="1">
            <a:off x="5955319" y="5409220"/>
            <a:ext cx="0" cy="701615"/>
          </a:xfrm>
          <a:prstGeom prst="line">
            <a:avLst/>
          </a:prstGeom>
          <a:ln>
            <a:solidFill>
              <a:srgbClr val="4A7E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그림 134">
            <a:extLst>
              <a:ext uri="{FF2B5EF4-FFF2-40B4-BE49-F238E27FC236}">
                <a16:creationId xmlns:a16="http://schemas.microsoft.com/office/drawing/2014/main" id="{7537172F-92F0-48B1-9847-CD013F779E0B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774" y="5297263"/>
            <a:ext cx="548790" cy="548790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41B5EA93-6A06-4B78-B003-9151182E4C69}"/>
              </a:ext>
            </a:extLst>
          </p:cNvPr>
          <p:cNvSpPr txBox="1"/>
          <p:nvPr/>
        </p:nvSpPr>
        <p:spPr>
          <a:xfrm>
            <a:off x="3246023" y="5956797"/>
            <a:ext cx="2628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별 암호화 키 별도 보관 및</a:t>
            </a:r>
            <a:endParaRPr lang="en-US" altLang="ko-KR" sz="1200" b="1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문서 암호화</a:t>
            </a:r>
            <a:endParaRPr lang="en-US" altLang="ko-KR" sz="1200" b="1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48" name="그림 147">
            <a:extLst>
              <a:ext uri="{FF2B5EF4-FFF2-40B4-BE49-F238E27FC236}">
                <a16:creationId xmlns:a16="http://schemas.microsoft.com/office/drawing/2014/main" id="{E39AED9B-EBCE-4422-ADC0-1AA553186DE6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981" y="5284479"/>
            <a:ext cx="574358" cy="574358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6E48FE1E-37E6-42A1-BAD9-5B37397C9619}"/>
              </a:ext>
            </a:extLst>
          </p:cNvPr>
          <p:cNvSpPr txBox="1"/>
          <p:nvPr/>
        </p:nvSpPr>
        <p:spPr>
          <a:xfrm>
            <a:off x="6120014" y="5978152"/>
            <a:ext cx="2628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검색 서버 통해 </a:t>
            </a:r>
            <a:endParaRPr lang="en-US" altLang="ko-KR" sz="1200" b="1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공유</a:t>
            </a:r>
            <a:r>
              <a:rPr lang="en-US" altLang="ko-KR" sz="12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·</a:t>
            </a:r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협업 지원</a:t>
            </a:r>
            <a:endParaRPr lang="en-US" altLang="ko-KR" sz="1200" b="1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50" name="그림 149" descr="개체, 시계이(가) 표시된 사진&#10;&#10;자동 생성된 설명">
            <a:extLst>
              <a:ext uri="{FF2B5EF4-FFF2-40B4-BE49-F238E27FC236}">
                <a16:creationId xmlns:a16="http://schemas.microsoft.com/office/drawing/2014/main" id="{2D9B9DD3-9783-47CA-8D2D-1F8232E267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44" y="5392198"/>
            <a:ext cx="385939" cy="358920"/>
          </a:xfrm>
          <a:prstGeom prst="rect">
            <a:avLst/>
          </a:prstGeom>
        </p:spPr>
      </p:pic>
      <p:pic>
        <p:nvPicPr>
          <p:cNvPr id="151" name="Picture 2" descr="google drive에 대한 이미지 검색결과">
            <a:extLst>
              <a:ext uri="{FF2B5EF4-FFF2-40B4-BE49-F238E27FC236}">
                <a16:creationId xmlns:a16="http://schemas.microsoft.com/office/drawing/2014/main" id="{0D660083-633D-4A21-83AD-4888DFDB2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7" t="1" r="33389" b="9645"/>
          <a:stretch>
            <a:fillRect/>
          </a:stretch>
        </p:blipFill>
        <p:spPr bwMode="auto">
          <a:xfrm>
            <a:off x="2297170" y="5348026"/>
            <a:ext cx="474630" cy="44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2" descr="Salesforce Icon of Flat style - Available in SVG, PNG, EPS, AI ...">
            <a:extLst>
              <a:ext uri="{FF2B5EF4-FFF2-40B4-BE49-F238E27FC236}">
                <a16:creationId xmlns:a16="http://schemas.microsoft.com/office/drawing/2014/main" id="{A16E20E6-A557-432D-A43C-3D3A7C801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5442" y="5332773"/>
            <a:ext cx="477770" cy="47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화살표: 오른쪽 18">
            <a:extLst>
              <a:ext uri="{FF2B5EF4-FFF2-40B4-BE49-F238E27FC236}">
                <a16:creationId xmlns:a16="http://schemas.microsoft.com/office/drawing/2014/main" id="{7828F513-BE8C-4F5E-BBF7-FA655C26B7E7}"/>
              </a:ext>
            </a:extLst>
          </p:cNvPr>
          <p:cNvSpPr/>
          <p:nvPr/>
        </p:nvSpPr>
        <p:spPr>
          <a:xfrm>
            <a:off x="2406680" y="2990258"/>
            <a:ext cx="488002" cy="253116"/>
          </a:xfrm>
          <a:prstGeom prst="rightArrow">
            <a:avLst/>
          </a:prstGeom>
          <a:solidFill>
            <a:srgbClr val="2690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61" name="화살표: 오른쪽 160">
            <a:extLst>
              <a:ext uri="{FF2B5EF4-FFF2-40B4-BE49-F238E27FC236}">
                <a16:creationId xmlns:a16="http://schemas.microsoft.com/office/drawing/2014/main" id="{EFB538BF-97F9-4428-9CFB-B874D772273B}"/>
              </a:ext>
            </a:extLst>
          </p:cNvPr>
          <p:cNvSpPr/>
          <p:nvPr/>
        </p:nvSpPr>
        <p:spPr>
          <a:xfrm>
            <a:off x="1076162" y="2990258"/>
            <a:ext cx="451685" cy="253116"/>
          </a:xfrm>
          <a:prstGeom prst="rightArrow">
            <a:avLst/>
          </a:prstGeom>
          <a:solidFill>
            <a:srgbClr val="2690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pic>
        <p:nvPicPr>
          <p:cNvPr id="20" name="그림 19" descr="앉아있는, 어두운, 모니터, 컴퓨터이(가) 표시된 사진&#10;&#10;자동 생성된 설명">
            <a:extLst>
              <a:ext uri="{FF2B5EF4-FFF2-40B4-BE49-F238E27FC236}">
                <a16:creationId xmlns:a16="http://schemas.microsoft.com/office/drawing/2014/main" id="{A0278065-C3CD-41F2-97B2-D73400FEF0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419" y="2625891"/>
            <a:ext cx="1131955" cy="252000"/>
          </a:xfrm>
          <a:prstGeom prst="rect">
            <a:avLst/>
          </a:prstGeom>
        </p:spPr>
      </p:pic>
      <p:pic>
        <p:nvPicPr>
          <p:cNvPr id="21" name="그래픽 20">
            <a:extLst>
              <a:ext uri="{FF2B5EF4-FFF2-40B4-BE49-F238E27FC236}">
                <a16:creationId xmlns:a16="http://schemas.microsoft.com/office/drawing/2014/main" id="{784A5E03-3423-45D0-B71F-A0EFC639DB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91232" y="2622945"/>
            <a:ext cx="1037545" cy="252045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25590729-E410-4AD5-9798-D4910062041B}"/>
              </a:ext>
            </a:extLst>
          </p:cNvPr>
          <p:cNvGrpSpPr/>
          <p:nvPr/>
        </p:nvGrpSpPr>
        <p:grpSpPr>
          <a:xfrm>
            <a:off x="4465325" y="4381488"/>
            <a:ext cx="2107065" cy="427720"/>
            <a:chOff x="4082605" y="4249387"/>
            <a:chExt cx="2742371" cy="556683"/>
          </a:xfrm>
        </p:grpSpPr>
        <p:grpSp>
          <p:nvGrpSpPr>
            <p:cNvPr id="164" name="그룹 163">
              <a:extLst>
                <a:ext uri="{FF2B5EF4-FFF2-40B4-BE49-F238E27FC236}">
                  <a16:creationId xmlns:a16="http://schemas.microsoft.com/office/drawing/2014/main" id="{E10AF03D-EDA9-4017-855D-D9D6DE5E873B}"/>
                </a:ext>
              </a:extLst>
            </p:cNvPr>
            <p:cNvGrpSpPr/>
            <p:nvPr/>
          </p:nvGrpSpPr>
          <p:grpSpPr>
            <a:xfrm>
              <a:off x="4082605" y="4249387"/>
              <a:ext cx="536877" cy="540276"/>
              <a:chOff x="2245471" y="5547294"/>
              <a:chExt cx="536877" cy="540276"/>
            </a:xfrm>
          </p:grpSpPr>
          <p:pic>
            <p:nvPicPr>
              <p:cNvPr id="165" name="그래픽 164">
                <a:extLst>
                  <a:ext uri="{FF2B5EF4-FFF2-40B4-BE49-F238E27FC236}">
                    <a16:creationId xmlns:a16="http://schemas.microsoft.com/office/drawing/2014/main" id="{350046E8-DFB4-4A1A-8CCC-AFA4EF7568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2245471" y="5547294"/>
                <a:ext cx="317120" cy="540276"/>
              </a:xfrm>
              <a:prstGeom prst="rect">
                <a:avLst/>
              </a:prstGeom>
            </p:spPr>
          </p:pic>
          <p:pic>
            <p:nvPicPr>
              <p:cNvPr id="166" name="그래픽 165">
                <a:extLst>
                  <a:ext uri="{FF2B5EF4-FFF2-40B4-BE49-F238E27FC236}">
                    <a16:creationId xmlns:a16="http://schemas.microsoft.com/office/drawing/2014/main" id="{C3907353-86CC-4C89-8EF2-8EB2339F27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 rot="16200000">
                <a:off x="2536672" y="5724123"/>
                <a:ext cx="154809" cy="336542"/>
              </a:xfrm>
              <a:prstGeom prst="rect">
                <a:avLst/>
              </a:prstGeom>
            </p:spPr>
          </p:pic>
        </p:grp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54437D64-7B33-481D-89A5-26E5F0EEC1FA}"/>
                </a:ext>
              </a:extLst>
            </p:cNvPr>
            <p:cNvSpPr txBox="1"/>
            <p:nvPr/>
          </p:nvSpPr>
          <p:spPr>
            <a:xfrm>
              <a:off x="4572000" y="4285322"/>
              <a:ext cx="2252976" cy="52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b="1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파일별 암호화 키는 </a:t>
              </a:r>
              <a:br>
                <a:rPr lang="en-US" altLang="ko-KR" sz="10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</a:br>
              <a:r>
                <a:rPr lang="ko-KR" altLang="en-US" sz="10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별도 서버에 보관</a:t>
              </a:r>
              <a:endParaRPr lang="en-US" altLang="ko-KR" sz="10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179" name="그룹 178">
            <a:extLst>
              <a:ext uri="{FF2B5EF4-FFF2-40B4-BE49-F238E27FC236}">
                <a16:creationId xmlns:a16="http://schemas.microsoft.com/office/drawing/2014/main" id="{15CF84D4-0653-4A1C-A7E9-70DBC9A0D092}"/>
              </a:ext>
            </a:extLst>
          </p:cNvPr>
          <p:cNvGrpSpPr/>
          <p:nvPr/>
        </p:nvGrpSpPr>
        <p:grpSpPr>
          <a:xfrm>
            <a:off x="6812713" y="2712879"/>
            <a:ext cx="446410" cy="462158"/>
            <a:chOff x="1839076" y="2585756"/>
            <a:chExt cx="567874" cy="587907"/>
          </a:xfrm>
        </p:grpSpPr>
        <p:pic>
          <p:nvPicPr>
            <p:cNvPr id="180" name="그림 179">
              <a:extLst>
                <a:ext uri="{FF2B5EF4-FFF2-40B4-BE49-F238E27FC236}">
                  <a16:creationId xmlns:a16="http://schemas.microsoft.com/office/drawing/2014/main" id="{46690A5F-FBE8-4F0A-B602-BD83EAAC9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9076" y="2585756"/>
              <a:ext cx="421239" cy="477691"/>
            </a:xfrm>
            <a:prstGeom prst="rect">
              <a:avLst/>
            </a:prstGeom>
          </p:spPr>
        </p:pic>
        <p:grpSp>
          <p:nvGrpSpPr>
            <p:cNvPr id="181" name="그룹 180">
              <a:extLst>
                <a:ext uri="{FF2B5EF4-FFF2-40B4-BE49-F238E27FC236}">
                  <a16:creationId xmlns:a16="http://schemas.microsoft.com/office/drawing/2014/main" id="{5E75C9D6-19C1-4252-8135-06E1EDE453DC}"/>
                </a:ext>
              </a:extLst>
            </p:cNvPr>
            <p:cNvGrpSpPr/>
            <p:nvPr/>
          </p:nvGrpSpPr>
          <p:grpSpPr>
            <a:xfrm>
              <a:off x="2149866" y="2916579"/>
              <a:ext cx="257084" cy="257084"/>
              <a:chOff x="173529" y="5182536"/>
              <a:chExt cx="257084" cy="257084"/>
            </a:xfrm>
          </p:grpSpPr>
          <p:sp>
            <p:nvSpPr>
              <p:cNvPr id="182" name="타원 181">
                <a:extLst>
                  <a:ext uri="{FF2B5EF4-FFF2-40B4-BE49-F238E27FC236}">
                    <a16:creationId xmlns:a16="http://schemas.microsoft.com/office/drawing/2014/main" id="{948A165D-274D-42CE-AF83-155BEC87FCD4}"/>
                  </a:ext>
                </a:extLst>
              </p:cNvPr>
              <p:cNvSpPr/>
              <p:nvPr/>
            </p:nvSpPr>
            <p:spPr>
              <a:xfrm>
                <a:off x="173529" y="5182536"/>
                <a:ext cx="257084" cy="25708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3" name="Freeform 54">
                <a:extLst>
                  <a:ext uri="{FF2B5EF4-FFF2-40B4-BE49-F238E27FC236}">
                    <a16:creationId xmlns:a16="http://schemas.microsoft.com/office/drawing/2014/main" id="{14373451-AFBF-4B2B-8860-F10D95C617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6238" y="5242140"/>
                <a:ext cx="111666" cy="137876"/>
              </a:xfrm>
              <a:custGeom>
                <a:avLst/>
                <a:gdLst>
                  <a:gd name="T0" fmla="*/ 318630 w 208"/>
                  <a:gd name="T1" fmla="*/ 417512 h 256"/>
                  <a:gd name="T2" fmla="*/ 19508 w 208"/>
                  <a:gd name="T3" fmla="*/ 417512 h 256"/>
                  <a:gd name="T4" fmla="*/ 0 w 208"/>
                  <a:gd name="T5" fmla="*/ 397941 h 256"/>
                  <a:gd name="T6" fmla="*/ 0 w 208"/>
                  <a:gd name="T7" fmla="*/ 228327 h 256"/>
                  <a:gd name="T8" fmla="*/ 19508 w 208"/>
                  <a:gd name="T9" fmla="*/ 208756 h 256"/>
                  <a:gd name="T10" fmla="*/ 52021 w 208"/>
                  <a:gd name="T11" fmla="*/ 208756 h 256"/>
                  <a:gd name="T12" fmla="*/ 52021 w 208"/>
                  <a:gd name="T13" fmla="*/ 117425 h 256"/>
                  <a:gd name="T14" fmla="*/ 169069 w 208"/>
                  <a:gd name="T15" fmla="*/ 0 h 256"/>
                  <a:gd name="T16" fmla="*/ 286117 w 208"/>
                  <a:gd name="T17" fmla="*/ 117425 h 256"/>
                  <a:gd name="T18" fmla="*/ 286117 w 208"/>
                  <a:gd name="T19" fmla="*/ 208756 h 256"/>
                  <a:gd name="T20" fmla="*/ 318630 w 208"/>
                  <a:gd name="T21" fmla="*/ 208756 h 256"/>
                  <a:gd name="T22" fmla="*/ 338138 w 208"/>
                  <a:gd name="T23" fmla="*/ 228327 h 256"/>
                  <a:gd name="T24" fmla="*/ 338138 w 208"/>
                  <a:gd name="T25" fmla="*/ 397941 h 256"/>
                  <a:gd name="T26" fmla="*/ 318630 w 208"/>
                  <a:gd name="T27" fmla="*/ 417512 h 256"/>
                  <a:gd name="T28" fmla="*/ 149561 w 208"/>
                  <a:gd name="T29" fmla="*/ 321289 h 256"/>
                  <a:gd name="T30" fmla="*/ 149561 w 208"/>
                  <a:gd name="T31" fmla="*/ 358799 h 256"/>
                  <a:gd name="T32" fmla="*/ 169069 w 208"/>
                  <a:gd name="T33" fmla="*/ 378370 h 256"/>
                  <a:gd name="T34" fmla="*/ 188577 w 208"/>
                  <a:gd name="T35" fmla="*/ 358799 h 256"/>
                  <a:gd name="T36" fmla="*/ 188577 w 208"/>
                  <a:gd name="T37" fmla="*/ 321289 h 256"/>
                  <a:gd name="T38" fmla="*/ 208085 w 208"/>
                  <a:gd name="T39" fmla="*/ 287040 h 256"/>
                  <a:gd name="T40" fmla="*/ 169069 w 208"/>
                  <a:gd name="T41" fmla="*/ 247898 h 256"/>
                  <a:gd name="T42" fmla="*/ 130053 w 208"/>
                  <a:gd name="T43" fmla="*/ 287040 h 256"/>
                  <a:gd name="T44" fmla="*/ 149561 w 208"/>
                  <a:gd name="T45" fmla="*/ 321289 h 256"/>
                  <a:gd name="T46" fmla="*/ 247101 w 208"/>
                  <a:gd name="T47" fmla="*/ 117425 h 256"/>
                  <a:gd name="T48" fmla="*/ 169069 w 208"/>
                  <a:gd name="T49" fmla="*/ 39142 h 256"/>
                  <a:gd name="T50" fmla="*/ 91037 w 208"/>
                  <a:gd name="T51" fmla="*/ 117425 h 256"/>
                  <a:gd name="T52" fmla="*/ 91037 w 208"/>
                  <a:gd name="T53" fmla="*/ 208756 h 256"/>
                  <a:gd name="T54" fmla="*/ 247101 w 208"/>
                  <a:gd name="T55" fmla="*/ 208756 h 256"/>
                  <a:gd name="T56" fmla="*/ 247101 w 208"/>
                  <a:gd name="T57" fmla="*/ 117425 h 25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08" h="256">
                    <a:moveTo>
                      <a:pt x="196" y="256"/>
                    </a:moveTo>
                    <a:cubicBezTo>
                      <a:pt x="12" y="256"/>
                      <a:pt x="12" y="256"/>
                      <a:pt x="12" y="256"/>
                    </a:cubicBezTo>
                    <a:cubicBezTo>
                      <a:pt x="5" y="256"/>
                      <a:pt x="0" y="251"/>
                      <a:pt x="0" y="244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33"/>
                      <a:pt x="5" y="128"/>
                      <a:pt x="12" y="128"/>
                    </a:cubicBezTo>
                    <a:cubicBezTo>
                      <a:pt x="32" y="128"/>
                      <a:pt x="32" y="128"/>
                      <a:pt x="32" y="128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32"/>
                      <a:pt x="64" y="0"/>
                      <a:pt x="104" y="0"/>
                    </a:cubicBezTo>
                    <a:cubicBezTo>
                      <a:pt x="144" y="0"/>
                      <a:pt x="176" y="32"/>
                      <a:pt x="176" y="72"/>
                    </a:cubicBezTo>
                    <a:cubicBezTo>
                      <a:pt x="176" y="128"/>
                      <a:pt x="176" y="128"/>
                      <a:pt x="176" y="128"/>
                    </a:cubicBezTo>
                    <a:cubicBezTo>
                      <a:pt x="196" y="128"/>
                      <a:pt x="196" y="128"/>
                      <a:pt x="196" y="128"/>
                    </a:cubicBezTo>
                    <a:cubicBezTo>
                      <a:pt x="203" y="128"/>
                      <a:pt x="208" y="133"/>
                      <a:pt x="208" y="140"/>
                    </a:cubicBezTo>
                    <a:cubicBezTo>
                      <a:pt x="208" y="244"/>
                      <a:pt x="208" y="244"/>
                      <a:pt x="208" y="244"/>
                    </a:cubicBezTo>
                    <a:cubicBezTo>
                      <a:pt x="208" y="251"/>
                      <a:pt x="203" y="256"/>
                      <a:pt x="196" y="256"/>
                    </a:cubicBezTo>
                    <a:moveTo>
                      <a:pt x="92" y="197"/>
                    </a:moveTo>
                    <a:cubicBezTo>
                      <a:pt x="92" y="220"/>
                      <a:pt x="92" y="220"/>
                      <a:pt x="92" y="220"/>
                    </a:cubicBezTo>
                    <a:cubicBezTo>
                      <a:pt x="92" y="227"/>
                      <a:pt x="97" y="232"/>
                      <a:pt x="104" y="232"/>
                    </a:cubicBezTo>
                    <a:cubicBezTo>
                      <a:pt x="111" y="232"/>
                      <a:pt x="116" y="227"/>
                      <a:pt x="116" y="220"/>
                    </a:cubicBezTo>
                    <a:cubicBezTo>
                      <a:pt x="116" y="197"/>
                      <a:pt x="116" y="197"/>
                      <a:pt x="116" y="197"/>
                    </a:cubicBezTo>
                    <a:cubicBezTo>
                      <a:pt x="123" y="193"/>
                      <a:pt x="128" y="185"/>
                      <a:pt x="128" y="176"/>
                    </a:cubicBezTo>
                    <a:cubicBezTo>
                      <a:pt x="128" y="163"/>
                      <a:pt x="117" y="152"/>
                      <a:pt x="104" y="152"/>
                    </a:cubicBezTo>
                    <a:cubicBezTo>
                      <a:pt x="91" y="152"/>
                      <a:pt x="80" y="163"/>
                      <a:pt x="80" y="176"/>
                    </a:cubicBezTo>
                    <a:cubicBezTo>
                      <a:pt x="80" y="185"/>
                      <a:pt x="85" y="193"/>
                      <a:pt x="92" y="197"/>
                    </a:cubicBezTo>
                    <a:moveTo>
                      <a:pt x="152" y="72"/>
                    </a:moveTo>
                    <a:cubicBezTo>
                      <a:pt x="152" y="45"/>
                      <a:pt x="131" y="24"/>
                      <a:pt x="104" y="24"/>
                    </a:cubicBezTo>
                    <a:cubicBezTo>
                      <a:pt x="77" y="24"/>
                      <a:pt x="56" y="45"/>
                      <a:pt x="56" y="72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152" y="128"/>
                      <a:pt x="152" y="128"/>
                      <a:pt x="152" y="128"/>
                    </a:cubicBezTo>
                    <a:lnTo>
                      <a:pt x="152" y="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en-US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EA4DC9F-9E98-427E-848A-3383FC6D0569}"/>
              </a:ext>
            </a:extLst>
          </p:cNvPr>
          <p:cNvSpPr/>
          <p:nvPr/>
        </p:nvSpPr>
        <p:spPr>
          <a:xfrm>
            <a:off x="2823106" y="3078410"/>
            <a:ext cx="215319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7450" lvl="1" indent="-1714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ko-KR" altLang="en-US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 파일 내용 암호화</a:t>
            </a:r>
            <a:r>
              <a:rPr lang="en-US" altLang="ko-KR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파일명 난독화 </a:t>
            </a:r>
            <a:endParaRPr lang="en-US" altLang="ko-KR" sz="900" spc="-10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07450" lvl="2" indent="-1714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ko-KR" altLang="en-US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문서 보안의 암호화 포맷과 </a:t>
            </a:r>
            <a:r>
              <a:rPr lang="en-US" altLang="ko-KR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완벽 호환</a:t>
            </a:r>
            <a:endParaRPr lang="en-US" altLang="ko-KR" sz="900" spc="-10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07450" lvl="2" indent="-1714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ko-KR" altLang="en-US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저장소 내 파일명</a:t>
            </a:r>
            <a:r>
              <a:rPr lang="en-US" altLang="ko-KR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900" spc="-10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확장자 포함</a:t>
            </a:r>
            <a:r>
              <a:rPr lang="en-US" altLang="ko-KR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을 난독화</a:t>
            </a:r>
            <a:endParaRPr lang="en-US" altLang="ko-KR" sz="900" spc="-10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07450" lvl="2" indent="-1714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altLang="ko-KR" sz="900" spc="-10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SHIELDrive</a:t>
            </a:r>
            <a:r>
              <a:rPr lang="ko-KR" altLang="en-US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를 통해 정상적인 파일명 확인 </a:t>
            </a:r>
          </a:p>
        </p:txBody>
      </p: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45F3A0FB-A496-4AB7-AAD7-AC0537F4A17D}"/>
              </a:ext>
            </a:extLst>
          </p:cNvPr>
          <p:cNvGrpSpPr/>
          <p:nvPr/>
        </p:nvGrpSpPr>
        <p:grpSpPr>
          <a:xfrm>
            <a:off x="1242032" y="3567132"/>
            <a:ext cx="1213485" cy="920339"/>
            <a:chOff x="1222982" y="3595707"/>
            <a:chExt cx="1213485" cy="920339"/>
          </a:xfrm>
        </p:grpSpPr>
        <p:sp>
          <p:nvSpPr>
            <p:cNvPr id="234" name="Oval 65">
              <a:extLst>
                <a:ext uri="{FF2B5EF4-FFF2-40B4-BE49-F238E27FC236}">
                  <a16:creationId xmlns:a16="http://schemas.microsoft.com/office/drawing/2014/main" id="{FEBC7B6F-021F-4BAE-927A-FEDE7CB9A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1100" y="3595707"/>
              <a:ext cx="920339" cy="920339"/>
            </a:xfrm>
            <a:prstGeom prst="ellipse">
              <a:avLst/>
            </a:prstGeom>
            <a:solidFill>
              <a:schemeClr val="bg1"/>
            </a:solidFill>
            <a:ln w="381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lt1"/>
                </a:solidFill>
              </a:endParaRPr>
            </a:p>
          </p:txBody>
        </p:sp>
        <p:grpSp>
          <p:nvGrpSpPr>
            <p:cNvPr id="187" name="그룹 186">
              <a:extLst>
                <a:ext uri="{FF2B5EF4-FFF2-40B4-BE49-F238E27FC236}">
                  <a16:creationId xmlns:a16="http://schemas.microsoft.com/office/drawing/2014/main" id="{85179A28-06FF-40F4-AF8B-37E65DD5CF10}"/>
                </a:ext>
              </a:extLst>
            </p:cNvPr>
            <p:cNvGrpSpPr/>
            <p:nvPr/>
          </p:nvGrpSpPr>
          <p:grpSpPr>
            <a:xfrm>
              <a:off x="1222982" y="3698542"/>
              <a:ext cx="1213485" cy="716655"/>
              <a:chOff x="4714392" y="3560869"/>
              <a:chExt cx="1213485" cy="716655"/>
            </a:xfrm>
          </p:grpSpPr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4051D2A2-2D83-4437-AB84-43CFCFF5DC17}"/>
                  </a:ext>
                </a:extLst>
              </p:cNvPr>
              <p:cNvSpPr txBox="1"/>
              <p:nvPr/>
            </p:nvSpPr>
            <p:spPr>
              <a:xfrm>
                <a:off x="4714392" y="4038997"/>
                <a:ext cx="1213485" cy="238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9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영업비밀</a:t>
                </a:r>
                <a:r>
                  <a:rPr lang="en-US" altLang="ko-KR" sz="9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.pptx</a:t>
                </a:r>
                <a:endParaRPr lang="ko-KR" altLang="en-US" sz="90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89" name="Freeform 100">
                <a:extLst>
                  <a:ext uri="{FF2B5EF4-FFF2-40B4-BE49-F238E27FC236}">
                    <a16:creationId xmlns:a16="http://schemas.microsoft.com/office/drawing/2014/main" id="{40D20C20-F896-4CD5-8396-F029126C27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09272" y="3560869"/>
                <a:ext cx="419526" cy="342407"/>
              </a:xfrm>
              <a:custGeom>
                <a:avLst/>
                <a:gdLst>
                  <a:gd name="T0" fmla="*/ 367 w 370"/>
                  <a:gd name="T1" fmla="*/ 123 h 261"/>
                  <a:gd name="T2" fmla="*/ 360 w 370"/>
                  <a:gd name="T3" fmla="*/ 117 h 261"/>
                  <a:gd name="T4" fmla="*/ 351 w 370"/>
                  <a:gd name="T5" fmla="*/ 114 h 261"/>
                  <a:gd name="T6" fmla="*/ 307 w 370"/>
                  <a:gd name="T7" fmla="*/ 81 h 261"/>
                  <a:gd name="T8" fmla="*/ 307 w 370"/>
                  <a:gd name="T9" fmla="*/ 75 h 261"/>
                  <a:gd name="T10" fmla="*/ 303 w 370"/>
                  <a:gd name="T11" fmla="*/ 65 h 261"/>
                  <a:gd name="T12" fmla="*/ 295 w 370"/>
                  <a:gd name="T13" fmla="*/ 57 h 261"/>
                  <a:gd name="T14" fmla="*/ 285 w 370"/>
                  <a:gd name="T15" fmla="*/ 53 h 261"/>
                  <a:gd name="T16" fmla="*/ 133 w 370"/>
                  <a:gd name="T17" fmla="*/ 53 h 261"/>
                  <a:gd name="T18" fmla="*/ 119 w 370"/>
                  <a:gd name="T19" fmla="*/ 7 h 261"/>
                  <a:gd name="T20" fmla="*/ 115 w 370"/>
                  <a:gd name="T21" fmla="*/ 2 h 261"/>
                  <a:gd name="T22" fmla="*/ 109 w 370"/>
                  <a:gd name="T23" fmla="*/ 0 h 261"/>
                  <a:gd name="T24" fmla="*/ 27 w 370"/>
                  <a:gd name="T25" fmla="*/ 0 h 261"/>
                  <a:gd name="T26" fmla="*/ 21 w 370"/>
                  <a:gd name="T27" fmla="*/ 2 h 261"/>
                  <a:gd name="T28" fmla="*/ 17 w 370"/>
                  <a:gd name="T29" fmla="*/ 7 h 261"/>
                  <a:gd name="T30" fmla="*/ 0 w 370"/>
                  <a:gd name="T31" fmla="*/ 59 h 261"/>
                  <a:gd name="T32" fmla="*/ 0 w 370"/>
                  <a:gd name="T33" fmla="*/ 59 h 261"/>
                  <a:gd name="T34" fmla="*/ 0 w 370"/>
                  <a:gd name="T35" fmla="*/ 61 h 261"/>
                  <a:gd name="T36" fmla="*/ 0 w 370"/>
                  <a:gd name="T37" fmla="*/ 62 h 261"/>
                  <a:gd name="T38" fmla="*/ 0 w 370"/>
                  <a:gd name="T39" fmla="*/ 250 h 261"/>
                  <a:gd name="T40" fmla="*/ 0 w 370"/>
                  <a:gd name="T41" fmla="*/ 250 h 261"/>
                  <a:gd name="T42" fmla="*/ 0 w 370"/>
                  <a:gd name="T43" fmla="*/ 252 h 261"/>
                  <a:gd name="T44" fmla="*/ 0 w 370"/>
                  <a:gd name="T45" fmla="*/ 252 h 261"/>
                  <a:gd name="T46" fmla="*/ 1 w 370"/>
                  <a:gd name="T47" fmla="*/ 254 h 261"/>
                  <a:gd name="T48" fmla="*/ 1 w 370"/>
                  <a:gd name="T49" fmla="*/ 254 h 261"/>
                  <a:gd name="T50" fmla="*/ 1 w 370"/>
                  <a:gd name="T51" fmla="*/ 255 h 261"/>
                  <a:gd name="T52" fmla="*/ 1 w 370"/>
                  <a:gd name="T53" fmla="*/ 255 h 261"/>
                  <a:gd name="T54" fmla="*/ 2 w 370"/>
                  <a:gd name="T55" fmla="*/ 256 h 261"/>
                  <a:gd name="T56" fmla="*/ 3 w 370"/>
                  <a:gd name="T57" fmla="*/ 257 h 261"/>
                  <a:gd name="T58" fmla="*/ 3 w 370"/>
                  <a:gd name="T59" fmla="*/ 257 h 261"/>
                  <a:gd name="T60" fmla="*/ 4 w 370"/>
                  <a:gd name="T61" fmla="*/ 258 h 261"/>
                  <a:gd name="T62" fmla="*/ 4 w 370"/>
                  <a:gd name="T63" fmla="*/ 258 h 261"/>
                  <a:gd name="T64" fmla="*/ 6 w 370"/>
                  <a:gd name="T65" fmla="*/ 259 h 261"/>
                  <a:gd name="T66" fmla="*/ 7 w 370"/>
                  <a:gd name="T67" fmla="*/ 259 h 261"/>
                  <a:gd name="T68" fmla="*/ 8 w 370"/>
                  <a:gd name="T69" fmla="*/ 259 h 261"/>
                  <a:gd name="T70" fmla="*/ 9 w 370"/>
                  <a:gd name="T71" fmla="*/ 259 h 261"/>
                  <a:gd name="T72" fmla="*/ 10 w 370"/>
                  <a:gd name="T73" fmla="*/ 261 h 261"/>
                  <a:gd name="T74" fmla="*/ 298 w 370"/>
                  <a:gd name="T75" fmla="*/ 261 h 261"/>
                  <a:gd name="T76" fmla="*/ 303 w 370"/>
                  <a:gd name="T77" fmla="*/ 258 h 261"/>
                  <a:gd name="T78" fmla="*/ 306 w 370"/>
                  <a:gd name="T79" fmla="*/ 255 h 261"/>
                  <a:gd name="T80" fmla="*/ 367 w 370"/>
                  <a:gd name="T81" fmla="*/ 142 h 261"/>
                  <a:gd name="T82" fmla="*/ 370 w 370"/>
                  <a:gd name="T83" fmla="*/ 133 h 261"/>
                  <a:gd name="T84" fmla="*/ 367 w 370"/>
                  <a:gd name="T85" fmla="*/ 123 h 261"/>
                  <a:gd name="T86" fmla="*/ 288 w 370"/>
                  <a:gd name="T87" fmla="*/ 81 h 261"/>
                  <a:gd name="T88" fmla="*/ 89 w 370"/>
                  <a:gd name="T89" fmla="*/ 114 h 261"/>
                  <a:gd name="T90" fmla="*/ 81 w 370"/>
                  <a:gd name="T91" fmla="*/ 115 h 261"/>
                  <a:gd name="T92" fmla="*/ 68 w 370"/>
                  <a:gd name="T93" fmla="*/ 123 h 261"/>
                  <a:gd name="T94" fmla="*/ 20 w 370"/>
                  <a:gd name="T95" fmla="*/ 211 h 261"/>
                  <a:gd name="T96" fmla="*/ 126 w 370"/>
                  <a:gd name="T97" fmla="*/ 72 h 261"/>
                  <a:gd name="T98" fmla="*/ 279 w 370"/>
                  <a:gd name="T99" fmla="*/ 72 h 261"/>
                  <a:gd name="T100" fmla="*/ 285 w 370"/>
                  <a:gd name="T101" fmla="*/ 75 h 261"/>
                  <a:gd name="T102" fmla="*/ 288 w 370"/>
                  <a:gd name="T103" fmla="*/ 81 h 261"/>
                  <a:gd name="T104" fmla="*/ 34 w 370"/>
                  <a:gd name="T105" fmla="*/ 20 h 261"/>
                  <a:gd name="T106" fmla="*/ 113 w 370"/>
                  <a:gd name="T107" fmla="*/ 53 h 261"/>
                  <a:gd name="T108" fmla="*/ 34 w 370"/>
                  <a:gd name="T109" fmla="*/ 20 h 261"/>
                  <a:gd name="T110" fmla="*/ 27 w 370"/>
                  <a:gd name="T111" fmla="*/ 240 h 261"/>
                  <a:gd name="T112" fmla="*/ 81 w 370"/>
                  <a:gd name="T113" fmla="*/ 138 h 261"/>
                  <a:gd name="T114" fmla="*/ 89 w 370"/>
                  <a:gd name="T115" fmla="*/ 134 h 261"/>
                  <a:gd name="T116" fmla="*/ 298 w 370"/>
                  <a:gd name="T117" fmla="*/ 134 h 261"/>
                  <a:gd name="T118" fmla="*/ 298 w 370"/>
                  <a:gd name="T119" fmla="*/ 134 h 261"/>
                  <a:gd name="T120" fmla="*/ 348 w 370"/>
                  <a:gd name="T121" fmla="*/ 134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70" h="261">
                    <a:moveTo>
                      <a:pt x="367" y="123"/>
                    </a:moveTo>
                    <a:lnTo>
                      <a:pt x="367" y="123"/>
                    </a:lnTo>
                    <a:lnTo>
                      <a:pt x="364" y="120"/>
                    </a:lnTo>
                    <a:lnTo>
                      <a:pt x="360" y="117"/>
                    </a:lnTo>
                    <a:lnTo>
                      <a:pt x="355" y="114"/>
                    </a:lnTo>
                    <a:lnTo>
                      <a:pt x="351" y="114"/>
                    </a:lnTo>
                    <a:lnTo>
                      <a:pt x="307" y="114"/>
                    </a:lnTo>
                    <a:lnTo>
                      <a:pt x="307" y="81"/>
                    </a:lnTo>
                    <a:lnTo>
                      <a:pt x="307" y="81"/>
                    </a:lnTo>
                    <a:lnTo>
                      <a:pt x="307" y="75"/>
                    </a:lnTo>
                    <a:lnTo>
                      <a:pt x="305" y="70"/>
                    </a:lnTo>
                    <a:lnTo>
                      <a:pt x="303" y="65"/>
                    </a:lnTo>
                    <a:lnTo>
                      <a:pt x="300" y="61"/>
                    </a:lnTo>
                    <a:lnTo>
                      <a:pt x="295" y="57"/>
                    </a:lnTo>
                    <a:lnTo>
                      <a:pt x="290" y="55"/>
                    </a:lnTo>
                    <a:lnTo>
                      <a:pt x="285" y="53"/>
                    </a:lnTo>
                    <a:lnTo>
                      <a:pt x="279" y="53"/>
                    </a:lnTo>
                    <a:lnTo>
                      <a:pt x="133" y="53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17" y="4"/>
                    </a:lnTo>
                    <a:lnTo>
                      <a:pt x="115" y="2"/>
                    </a:lnTo>
                    <a:lnTo>
                      <a:pt x="113" y="1"/>
                    </a:lnTo>
                    <a:lnTo>
                      <a:pt x="109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4" y="1"/>
                    </a:lnTo>
                    <a:lnTo>
                      <a:pt x="21" y="2"/>
                    </a:lnTo>
                    <a:lnTo>
                      <a:pt x="18" y="4"/>
                    </a:lnTo>
                    <a:lnTo>
                      <a:pt x="17" y="7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250"/>
                    </a:lnTo>
                    <a:lnTo>
                      <a:pt x="0" y="250"/>
                    </a:lnTo>
                    <a:lnTo>
                      <a:pt x="0" y="250"/>
                    </a:lnTo>
                    <a:lnTo>
                      <a:pt x="0" y="250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1" y="254"/>
                    </a:lnTo>
                    <a:lnTo>
                      <a:pt x="1" y="254"/>
                    </a:lnTo>
                    <a:lnTo>
                      <a:pt x="1" y="254"/>
                    </a:lnTo>
                    <a:lnTo>
                      <a:pt x="1" y="254"/>
                    </a:lnTo>
                    <a:lnTo>
                      <a:pt x="1" y="255"/>
                    </a:lnTo>
                    <a:lnTo>
                      <a:pt x="1" y="255"/>
                    </a:lnTo>
                    <a:lnTo>
                      <a:pt x="1" y="255"/>
                    </a:lnTo>
                    <a:lnTo>
                      <a:pt x="1" y="255"/>
                    </a:lnTo>
                    <a:lnTo>
                      <a:pt x="2" y="256"/>
                    </a:lnTo>
                    <a:lnTo>
                      <a:pt x="2" y="256"/>
                    </a:lnTo>
                    <a:lnTo>
                      <a:pt x="3" y="257"/>
                    </a:lnTo>
                    <a:lnTo>
                      <a:pt x="3" y="257"/>
                    </a:lnTo>
                    <a:lnTo>
                      <a:pt x="3" y="257"/>
                    </a:lnTo>
                    <a:lnTo>
                      <a:pt x="3" y="257"/>
                    </a:lnTo>
                    <a:lnTo>
                      <a:pt x="4" y="258"/>
                    </a:lnTo>
                    <a:lnTo>
                      <a:pt x="4" y="258"/>
                    </a:lnTo>
                    <a:lnTo>
                      <a:pt x="4" y="258"/>
                    </a:lnTo>
                    <a:lnTo>
                      <a:pt x="4" y="258"/>
                    </a:lnTo>
                    <a:lnTo>
                      <a:pt x="6" y="259"/>
                    </a:lnTo>
                    <a:lnTo>
                      <a:pt x="6" y="259"/>
                    </a:lnTo>
                    <a:lnTo>
                      <a:pt x="7" y="259"/>
                    </a:lnTo>
                    <a:lnTo>
                      <a:pt x="7" y="259"/>
                    </a:lnTo>
                    <a:lnTo>
                      <a:pt x="8" y="259"/>
                    </a:lnTo>
                    <a:lnTo>
                      <a:pt x="8" y="259"/>
                    </a:lnTo>
                    <a:lnTo>
                      <a:pt x="9" y="259"/>
                    </a:lnTo>
                    <a:lnTo>
                      <a:pt x="9" y="259"/>
                    </a:lnTo>
                    <a:lnTo>
                      <a:pt x="10" y="261"/>
                    </a:lnTo>
                    <a:lnTo>
                      <a:pt x="298" y="261"/>
                    </a:lnTo>
                    <a:lnTo>
                      <a:pt x="298" y="261"/>
                    </a:lnTo>
                    <a:lnTo>
                      <a:pt x="301" y="259"/>
                    </a:lnTo>
                    <a:lnTo>
                      <a:pt x="303" y="258"/>
                    </a:lnTo>
                    <a:lnTo>
                      <a:pt x="305" y="257"/>
                    </a:lnTo>
                    <a:lnTo>
                      <a:pt x="306" y="255"/>
                    </a:lnTo>
                    <a:lnTo>
                      <a:pt x="367" y="142"/>
                    </a:lnTo>
                    <a:lnTo>
                      <a:pt x="367" y="142"/>
                    </a:lnTo>
                    <a:lnTo>
                      <a:pt x="369" y="138"/>
                    </a:lnTo>
                    <a:lnTo>
                      <a:pt x="370" y="133"/>
                    </a:lnTo>
                    <a:lnTo>
                      <a:pt x="369" y="128"/>
                    </a:lnTo>
                    <a:lnTo>
                      <a:pt x="367" y="123"/>
                    </a:lnTo>
                    <a:lnTo>
                      <a:pt x="367" y="123"/>
                    </a:lnTo>
                    <a:close/>
                    <a:moveTo>
                      <a:pt x="288" y="81"/>
                    </a:moveTo>
                    <a:lnTo>
                      <a:pt x="288" y="114"/>
                    </a:lnTo>
                    <a:lnTo>
                      <a:pt x="89" y="114"/>
                    </a:lnTo>
                    <a:lnTo>
                      <a:pt x="89" y="114"/>
                    </a:lnTo>
                    <a:lnTo>
                      <a:pt x="81" y="115"/>
                    </a:lnTo>
                    <a:lnTo>
                      <a:pt x="75" y="119"/>
                    </a:lnTo>
                    <a:lnTo>
                      <a:pt x="68" y="123"/>
                    </a:lnTo>
                    <a:lnTo>
                      <a:pt x="64" y="129"/>
                    </a:lnTo>
                    <a:lnTo>
                      <a:pt x="20" y="211"/>
                    </a:lnTo>
                    <a:lnTo>
                      <a:pt x="20" y="72"/>
                    </a:lnTo>
                    <a:lnTo>
                      <a:pt x="126" y="72"/>
                    </a:lnTo>
                    <a:lnTo>
                      <a:pt x="279" y="72"/>
                    </a:lnTo>
                    <a:lnTo>
                      <a:pt x="279" y="72"/>
                    </a:lnTo>
                    <a:lnTo>
                      <a:pt x="282" y="73"/>
                    </a:lnTo>
                    <a:lnTo>
                      <a:pt x="285" y="75"/>
                    </a:lnTo>
                    <a:lnTo>
                      <a:pt x="287" y="78"/>
                    </a:lnTo>
                    <a:lnTo>
                      <a:pt x="288" y="81"/>
                    </a:lnTo>
                    <a:lnTo>
                      <a:pt x="288" y="81"/>
                    </a:lnTo>
                    <a:close/>
                    <a:moveTo>
                      <a:pt x="34" y="20"/>
                    </a:moveTo>
                    <a:lnTo>
                      <a:pt x="102" y="20"/>
                    </a:lnTo>
                    <a:lnTo>
                      <a:pt x="113" y="53"/>
                    </a:lnTo>
                    <a:lnTo>
                      <a:pt x="24" y="53"/>
                    </a:lnTo>
                    <a:lnTo>
                      <a:pt x="34" y="20"/>
                    </a:lnTo>
                    <a:close/>
                    <a:moveTo>
                      <a:pt x="292" y="240"/>
                    </a:moveTo>
                    <a:lnTo>
                      <a:pt x="27" y="240"/>
                    </a:lnTo>
                    <a:lnTo>
                      <a:pt x="81" y="138"/>
                    </a:lnTo>
                    <a:lnTo>
                      <a:pt x="81" y="138"/>
                    </a:lnTo>
                    <a:lnTo>
                      <a:pt x="84" y="135"/>
                    </a:lnTo>
                    <a:lnTo>
                      <a:pt x="89" y="134"/>
                    </a:lnTo>
                    <a:lnTo>
                      <a:pt x="298" y="134"/>
                    </a:lnTo>
                    <a:lnTo>
                      <a:pt x="298" y="134"/>
                    </a:lnTo>
                    <a:lnTo>
                      <a:pt x="298" y="134"/>
                    </a:lnTo>
                    <a:lnTo>
                      <a:pt x="298" y="134"/>
                    </a:lnTo>
                    <a:lnTo>
                      <a:pt x="298" y="134"/>
                    </a:lnTo>
                    <a:lnTo>
                      <a:pt x="348" y="134"/>
                    </a:lnTo>
                    <a:lnTo>
                      <a:pt x="292" y="24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pic>
            <p:nvPicPr>
              <p:cNvPr id="190" name="그림 189">
                <a:extLst>
                  <a:ext uri="{FF2B5EF4-FFF2-40B4-BE49-F238E27FC236}">
                    <a16:creationId xmlns:a16="http://schemas.microsoft.com/office/drawing/2014/main" id="{00D6B320-EA5B-48B1-88A2-FF1E528836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83400" y="3761472"/>
                <a:ext cx="260484" cy="295393"/>
              </a:xfrm>
              <a:prstGeom prst="rect">
                <a:avLst/>
              </a:prstGeom>
            </p:spPr>
          </p:pic>
        </p:grpSp>
      </p:grpSp>
      <p:sp>
        <p:nvSpPr>
          <p:cNvPr id="193" name="TextBox 192">
            <a:extLst>
              <a:ext uri="{FF2B5EF4-FFF2-40B4-BE49-F238E27FC236}">
                <a16:creationId xmlns:a16="http://schemas.microsoft.com/office/drawing/2014/main" id="{2A953FC3-AFE4-4A3D-9EB2-EEE68CE85E9D}"/>
              </a:ext>
            </a:extLst>
          </p:cNvPr>
          <p:cNvSpPr txBox="1"/>
          <p:nvPr/>
        </p:nvSpPr>
        <p:spPr>
          <a:xfrm>
            <a:off x="7044110" y="3605240"/>
            <a:ext cx="1281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사내 스토리지</a:t>
            </a:r>
            <a:endParaRPr lang="en-US" altLang="ko-KR" sz="1050" b="1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6" name="TextBox 12">
            <a:extLst>
              <a:ext uri="{FF2B5EF4-FFF2-40B4-BE49-F238E27FC236}">
                <a16:creationId xmlns:a16="http://schemas.microsoft.com/office/drawing/2014/main" id="{82A004A5-9349-40D6-AF9F-97BF3DAC2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0147" y="4331137"/>
            <a:ext cx="596931" cy="307777"/>
          </a:xfrm>
          <a:prstGeom prst="rect">
            <a:avLst/>
          </a:prstGeom>
          <a:solidFill>
            <a:srgbClr val="2690C7"/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0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사내 </a:t>
            </a:r>
            <a:endParaRPr lang="en-US" altLang="ko-KR" sz="100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itchFamily="34" charset="0"/>
            </a:endParaRPr>
          </a:p>
          <a:p>
            <a:pPr algn="ctr" eaLnBrk="1" hangingPunct="1"/>
            <a:r>
              <a:rPr lang="ko-KR" altLang="en-US" sz="10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클라우드</a:t>
            </a:r>
            <a:endParaRPr lang="en-US" altLang="ko-KR" sz="100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itchFamily="34" charset="0"/>
            </a:endParaRPr>
          </a:p>
        </p:txBody>
      </p:sp>
      <p:pic>
        <p:nvPicPr>
          <p:cNvPr id="198" name="그래픽 197">
            <a:extLst>
              <a:ext uri="{FF2B5EF4-FFF2-40B4-BE49-F238E27FC236}">
                <a16:creationId xmlns:a16="http://schemas.microsoft.com/office/drawing/2014/main" id="{39C633F0-ABA0-4B5F-8560-5243C9B6059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098487" y="3914677"/>
            <a:ext cx="521190" cy="391054"/>
          </a:xfrm>
          <a:prstGeom prst="rect">
            <a:avLst/>
          </a:prstGeom>
        </p:spPr>
      </p:pic>
      <p:grpSp>
        <p:nvGrpSpPr>
          <p:cNvPr id="199" name="그룹 198">
            <a:extLst>
              <a:ext uri="{FF2B5EF4-FFF2-40B4-BE49-F238E27FC236}">
                <a16:creationId xmlns:a16="http://schemas.microsoft.com/office/drawing/2014/main" id="{171C5E69-76A2-421F-A991-679E8A773480}"/>
              </a:ext>
            </a:extLst>
          </p:cNvPr>
          <p:cNvGrpSpPr/>
          <p:nvPr/>
        </p:nvGrpSpPr>
        <p:grpSpPr>
          <a:xfrm>
            <a:off x="7510467" y="3867811"/>
            <a:ext cx="443891" cy="771103"/>
            <a:chOff x="4356300" y="2522218"/>
            <a:chExt cx="443891" cy="771103"/>
          </a:xfrm>
        </p:grpSpPr>
        <p:sp>
          <p:nvSpPr>
            <p:cNvPr id="204" name="직사각형 203">
              <a:extLst>
                <a:ext uri="{FF2B5EF4-FFF2-40B4-BE49-F238E27FC236}">
                  <a16:creationId xmlns:a16="http://schemas.microsoft.com/office/drawing/2014/main" id="{EA3F6172-5807-4541-B843-4B26A82689CA}"/>
                </a:ext>
              </a:extLst>
            </p:cNvPr>
            <p:cNvSpPr/>
            <p:nvPr/>
          </p:nvSpPr>
          <p:spPr>
            <a:xfrm>
              <a:off x="4443193" y="2522218"/>
              <a:ext cx="262248" cy="653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01" name="TextBox 12">
              <a:extLst>
                <a:ext uri="{FF2B5EF4-FFF2-40B4-BE49-F238E27FC236}">
                  <a16:creationId xmlns:a16="http://schemas.microsoft.com/office/drawing/2014/main" id="{B945E537-993C-4082-B779-78CD65B1EC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6912" y="3139433"/>
              <a:ext cx="443279" cy="153888"/>
            </a:xfrm>
            <a:prstGeom prst="rect">
              <a:avLst/>
            </a:prstGeom>
            <a:solidFill>
              <a:srgbClr val="2690C7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defPPr>
                <a:defRPr lang="ko-KR"/>
              </a:defPPr>
              <a:lvl1pPr algn="ctr">
                <a:defRPr kumimoji="1" sz="10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kumimoji="1"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 b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NAS</a:t>
              </a:r>
            </a:p>
          </p:txBody>
        </p:sp>
        <p:pic>
          <p:nvPicPr>
            <p:cNvPr id="202" name="그래픽 201">
              <a:extLst>
                <a:ext uri="{FF2B5EF4-FFF2-40B4-BE49-F238E27FC236}">
                  <a16:creationId xmlns:a16="http://schemas.microsoft.com/office/drawing/2014/main" id="{6081C5F6-5C6D-4C4D-993D-BE2A9CB7C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4356300" y="2614569"/>
              <a:ext cx="425242" cy="517921"/>
            </a:xfrm>
            <a:prstGeom prst="rect">
              <a:avLst/>
            </a:prstGeom>
          </p:spPr>
        </p:pic>
      </p:grpSp>
      <p:grpSp>
        <p:nvGrpSpPr>
          <p:cNvPr id="205" name="그룹 204">
            <a:extLst>
              <a:ext uri="{FF2B5EF4-FFF2-40B4-BE49-F238E27FC236}">
                <a16:creationId xmlns:a16="http://schemas.microsoft.com/office/drawing/2014/main" id="{5862959F-13C4-46DA-9DF5-A6C64CABDF3C}"/>
              </a:ext>
            </a:extLst>
          </p:cNvPr>
          <p:cNvGrpSpPr/>
          <p:nvPr/>
        </p:nvGrpSpPr>
        <p:grpSpPr>
          <a:xfrm>
            <a:off x="6813878" y="4014739"/>
            <a:ext cx="446410" cy="462158"/>
            <a:chOff x="1839076" y="2585756"/>
            <a:chExt cx="567874" cy="587907"/>
          </a:xfrm>
        </p:grpSpPr>
        <p:pic>
          <p:nvPicPr>
            <p:cNvPr id="206" name="그림 205">
              <a:extLst>
                <a:ext uri="{FF2B5EF4-FFF2-40B4-BE49-F238E27FC236}">
                  <a16:creationId xmlns:a16="http://schemas.microsoft.com/office/drawing/2014/main" id="{D497ACDF-EB87-493D-BC3F-4B5A66430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9076" y="2585756"/>
              <a:ext cx="421239" cy="477691"/>
            </a:xfrm>
            <a:prstGeom prst="rect">
              <a:avLst/>
            </a:prstGeom>
          </p:spPr>
        </p:pic>
        <p:grpSp>
          <p:nvGrpSpPr>
            <p:cNvPr id="207" name="그룹 206">
              <a:extLst>
                <a:ext uri="{FF2B5EF4-FFF2-40B4-BE49-F238E27FC236}">
                  <a16:creationId xmlns:a16="http://schemas.microsoft.com/office/drawing/2014/main" id="{A0AEBAA9-8546-4C8D-BEC6-2546621AD185}"/>
                </a:ext>
              </a:extLst>
            </p:cNvPr>
            <p:cNvGrpSpPr/>
            <p:nvPr/>
          </p:nvGrpSpPr>
          <p:grpSpPr>
            <a:xfrm>
              <a:off x="2149866" y="2916579"/>
              <a:ext cx="257084" cy="257084"/>
              <a:chOff x="173529" y="5182536"/>
              <a:chExt cx="257084" cy="257084"/>
            </a:xfrm>
          </p:grpSpPr>
          <p:sp>
            <p:nvSpPr>
              <p:cNvPr id="208" name="타원 207">
                <a:extLst>
                  <a:ext uri="{FF2B5EF4-FFF2-40B4-BE49-F238E27FC236}">
                    <a16:creationId xmlns:a16="http://schemas.microsoft.com/office/drawing/2014/main" id="{3454B938-0C7F-4547-9E3F-0429BE6BDAE7}"/>
                  </a:ext>
                </a:extLst>
              </p:cNvPr>
              <p:cNvSpPr/>
              <p:nvPr/>
            </p:nvSpPr>
            <p:spPr>
              <a:xfrm>
                <a:off x="173529" y="5182536"/>
                <a:ext cx="257084" cy="25708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9" name="Freeform 54">
                <a:extLst>
                  <a:ext uri="{FF2B5EF4-FFF2-40B4-BE49-F238E27FC236}">
                    <a16:creationId xmlns:a16="http://schemas.microsoft.com/office/drawing/2014/main" id="{0008C953-7F19-4C12-84CC-76101CF034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6238" y="5242140"/>
                <a:ext cx="111666" cy="137876"/>
              </a:xfrm>
              <a:custGeom>
                <a:avLst/>
                <a:gdLst>
                  <a:gd name="T0" fmla="*/ 318630 w 208"/>
                  <a:gd name="T1" fmla="*/ 417512 h 256"/>
                  <a:gd name="T2" fmla="*/ 19508 w 208"/>
                  <a:gd name="T3" fmla="*/ 417512 h 256"/>
                  <a:gd name="T4" fmla="*/ 0 w 208"/>
                  <a:gd name="T5" fmla="*/ 397941 h 256"/>
                  <a:gd name="T6" fmla="*/ 0 w 208"/>
                  <a:gd name="T7" fmla="*/ 228327 h 256"/>
                  <a:gd name="T8" fmla="*/ 19508 w 208"/>
                  <a:gd name="T9" fmla="*/ 208756 h 256"/>
                  <a:gd name="T10" fmla="*/ 52021 w 208"/>
                  <a:gd name="T11" fmla="*/ 208756 h 256"/>
                  <a:gd name="T12" fmla="*/ 52021 w 208"/>
                  <a:gd name="T13" fmla="*/ 117425 h 256"/>
                  <a:gd name="T14" fmla="*/ 169069 w 208"/>
                  <a:gd name="T15" fmla="*/ 0 h 256"/>
                  <a:gd name="T16" fmla="*/ 286117 w 208"/>
                  <a:gd name="T17" fmla="*/ 117425 h 256"/>
                  <a:gd name="T18" fmla="*/ 286117 w 208"/>
                  <a:gd name="T19" fmla="*/ 208756 h 256"/>
                  <a:gd name="T20" fmla="*/ 318630 w 208"/>
                  <a:gd name="T21" fmla="*/ 208756 h 256"/>
                  <a:gd name="T22" fmla="*/ 338138 w 208"/>
                  <a:gd name="T23" fmla="*/ 228327 h 256"/>
                  <a:gd name="T24" fmla="*/ 338138 w 208"/>
                  <a:gd name="T25" fmla="*/ 397941 h 256"/>
                  <a:gd name="T26" fmla="*/ 318630 w 208"/>
                  <a:gd name="T27" fmla="*/ 417512 h 256"/>
                  <a:gd name="T28" fmla="*/ 149561 w 208"/>
                  <a:gd name="T29" fmla="*/ 321289 h 256"/>
                  <a:gd name="T30" fmla="*/ 149561 w 208"/>
                  <a:gd name="T31" fmla="*/ 358799 h 256"/>
                  <a:gd name="T32" fmla="*/ 169069 w 208"/>
                  <a:gd name="T33" fmla="*/ 378370 h 256"/>
                  <a:gd name="T34" fmla="*/ 188577 w 208"/>
                  <a:gd name="T35" fmla="*/ 358799 h 256"/>
                  <a:gd name="T36" fmla="*/ 188577 w 208"/>
                  <a:gd name="T37" fmla="*/ 321289 h 256"/>
                  <a:gd name="T38" fmla="*/ 208085 w 208"/>
                  <a:gd name="T39" fmla="*/ 287040 h 256"/>
                  <a:gd name="T40" fmla="*/ 169069 w 208"/>
                  <a:gd name="T41" fmla="*/ 247898 h 256"/>
                  <a:gd name="T42" fmla="*/ 130053 w 208"/>
                  <a:gd name="T43" fmla="*/ 287040 h 256"/>
                  <a:gd name="T44" fmla="*/ 149561 w 208"/>
                  <a:gd name="T45" fmla="*/ 321289 h 256"/>
                  <a:gd name="T46" fmla="*/ 247101 w 208"/>
                  <a:gd name="T47" fmla="*/ 117425 h 256"/>
                  <a:gd name="T48" fmla="*/ 169069 w 208"/>
                  <a:gd name="T49" fmla="*/ 39142 h 256"/>
                  <a:gd name="T50" fmla="*/ 91037 w 208"/>
                  <a:gd name="T51" fmla="*/ 117425 h 256"/>
                  <a:gd name="T52" fmla="*/ 91037 w 208"/>
                  <a:gd name="T53" fmla="*/ 208756 h 256"/>
                  <a:gd name="T54" fmla="*/ 247101 w 208"/>
                  <a:gd name="T55" fmla="*/ 208756 h 256"/>
                  <a:gd name="T56" fmla="*/ 247101 w 208"/>
                  <a:gd name="T57" fmla="*/ 117425 h 25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08" h="256">
                    <a:moveTo>
                      <a:pt x="196" y="256"/>
                    </a:moveTo>
                    <a:cubicBezTo>
                      <a:pt x="12" y="256"/>
                      <a:pt x="12" y="256"/>
                      <a:pt x="12" y="256"/>
                    </a:cubicBezTo>
                    <a:cubicBezTo>
                      <a:pt x="5" y="256"/>
                      <a:pt x="0" y="251"/>
                      <a:pt x="0" y="244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33"/>
                      <a:pt x="5" y="128"/>
                      <a:pt x="12" y="128"/>
                    </a:cubicBezTo>
                    <a:cubicBezTo>
                      <a:pt x="32" y="128"/>
                      <a:pt x="32" y="128"/>
                      <a:pt x="32" y="128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32"/>
                      <a:pt x="64" y="0"/>
                      <a:pt x="104" y="0"/>
                    </a:cubicBezTo>
                    <a:cubicBezTo>
                      <a:pt x="144" y="0"/>
                      <a:pt x="176" y="32"/>
                      <a:pt x="176" y="72"/>
                    </a:cubicBezTo>
                    <a:cubicBezTo>
                      <a:pt x="176" y="128"/>
                      <a:pt x="176" y="128"/>
                      <a:pt x="176" y="128"/>
                    </a:cubicBezTo>
                    <a:cubicBezTo>
                      <a:pt x="196" y="128"/>
                      <a:pt x="196" y="128"/>
                      <a:pt x="196" y="128"/>
                    </a:cubicBezTo>
                    <a:cubicBezTo>
                      <a:pt x="203" y="128"/>
                      <a:pt x="208" y="133"/>
                      <a:pt x="208" y="140"/>
                    </a:cubicBezTo>
                    <a:cubicBezTo>
                      <a:pt x="208" y="244"/>
                      <a:pt x="208" y="244"/>
                      <a:pt x="208" y="244"/>
                    </a:cubicBezTo>
                    <a:cubicBezTo>
                      <a:pt x="208" y="251"/>
                      <a:pt x="203" y="256"/>
                      <a:pt x="196" y="256"/>
                    </a:cubicBezTo>
                    <a:moveTo>
                      <a:pt x="92" y="197"/>
                    </a:moveTo>
                    <a:cubicBezTo>
                      <a:pt x="92" y="220"/>
                      <a:pt x="92" y="220"/>
                      <a:pt x="92" y="220"/>
                    </a:cubicBezTo>
                    <a:cubicBezTo>
                      <a:pt x="92" y="227"/>
                      <a:pt x="97" y="232"/>
                      <a:pt x="104" y="232"/>
                    </a:cubicBezTo>
                    <a:cubicBezTo>
                      <a:pt x="111" y="232"/>
                      <a:pt x="116" y="227"/>
                      <a:pt x="116" y="220"/>
                    </a:cubicBezTo>
                    <a:cubicBezTo>
                      <a:pt x="116" y="197"/>
                      <a:pt x="116" y="197"/>
                      <a:pt x="116" y="197"/>
                    </a:cubicBezTo>
                    <a:cubicBezTo>
                      <a:pt x="123" y="193"/>
                      <a:pt x="128" y="185"/>
                      <a:pt x="128" y="176"/>
                    </a:cubicBezTo>
                    <a:cubicBezTo>
                      <a:pt x="128" y="163"/>
                      <a:pt x="117" y="152"/>
                      <a:pt x="104" y="152"/>
                    </a:cubicBezTo>
                    <a:cubicBezTo>
                      <a:pt x="91" y="152"/>
                      <a:pt x="80" y="163"/>
                      <a:pt x="80" y="176"/>
                    </a:cubicBezTo>
                    <a:cubicBezTo>
                      <a:pt x="80" y="185"/>
                      <a:pt x="85" y="193"/>
                      <a:pt x="92" y="197"/>
                    </a:cubicBezTo>
                    <a:moveTo>
                      <a:pt x="152" y="72"/>
                    </a:moveTo>
                    <a:cubicBezTo>
                      <a:pt x="152" y="45"/>
                      <a:pt x="131" y="24"/>
                      <a:pt x="104" y="24"/>
                    </a:cubicBezTo>
                    <a:cubicBezTo>
                      <a:pt x="77" y="24"/>
                      <a:pt x="56" y="45"/>
                      <a:pt x="56" y="72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152" y="128"/>
                      <a:pt x="152" y="128"/>
                      <a:pt x="152" y="128"/>
                    </a:cubicBezTo>
                    <a:lnTo>
                      <a:pt x="152" y="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en-US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pic>
        <p:nvPicPr>
          <p:cNvPr id="215" name="Picture 2" descr="one drive에 대한 이미지 검색결과">
            <a:extLst>
              <a:ext uri="{FF2B5EF4-FFF2-40B4-BE49-F238E27FC236}">
                <a16:creationId xmlns:a16="http://schemas.microsoft.com/office/drawing/2014/main" id="{E7D4E247-A71C-44F4-AA49-91611EF4D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9" b="16370"/>
          <a:stretch>
            <a:fillRect/>
          </a:stretch>
        </p:blipFill>
        <p:spPr bwMode="auto">
          <a:xfrm>
            <a:off x="7459238" y="2511913"/>
            <a:ext cx="1156495" cy="282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6" name="Picture 2" descr="google drive에 대한 이미지 검색결과">
            <a:extLst>
              <a:ext uri="{FF2B5EF4-FFF2-40B4-BE49-F238E27FC236}">
                <a16:creationId xmlns:a16="http://schemas.microsoft.com/office/drawing/2014/main" id="{A301D498-687D-4AD3-AE4B-D1AAB29AA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7" t="1" r="33389" b="9645"/>
          <a:stretch>
            <a:fillRect/>
          </a:stretch>
        </p:blipFill>
        <p:spPr bwMode="auto">
          <a:xfrm>
            <a:off x="7466025" y="2802149"/>
            <a:ext cx="466283" cy="43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7" name="그림 216">
            <a:extLst>
              <a:ext uri="{FF2B5EF4-FFF2-40B4-BE49-F238E27FC236}">
                <a16:creationId xmlns:a16="http://schemas.microsoft.com/office/drawing/2014/main" id="{7AB2E7E7-482D-4A70-B4CE-187D93CBE4A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792" y="2818516"/>
            <a:ext cx="414619" cy="414619"/>
          </a:xfrm>
          <a:prstGeom prst="rect">
            <a:avLst/>
          </a:prstGeom>
        </p:spPr>
      </p:pic>
      <p:sp>
        <p:nvSpPr>
          <p:cNvPr id="221" name="자유형: 도형 220">
            <a:extLst>
              <a:ext uri="{FF2B5EF4-FFF2-40B4-BE49-F238E27FC236}">
                <a16:creationId xmlns:a16="http://schemas.microsoft.com/office/drawing/2014/main" id="{79D83FEE-1FFC-4151-82D6-4DC1C4DFCF75}"/>
              </a:ext>
            </a:extLst>
          </p:cNvPr>
          <p:cNvSpPr/>
          <p:nvPr/>
        </p:nvSpPr>
        <p:spPr>
          <a:xfrm rot="10800000" flipV="1">
            <a:off x="2981551" y="2978042"/>
            <a:ext cx="2653205" cy="75017"/>
          </a:xfrm>
          <a:custGeom>
            <a:avLst/>
            <a:gdLst>
              <a:gd name="connsiteX0" fmla="*/ 0 w 3976381"/>
              <a:gd name="connsiteY0" fmla="*/ 0 h 0"/>
              <a:gd name="connsiteX1" fmla="*/ 3976381 w 397638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76381">
                <a:moveTo>
                  <a:pt x="0" y="0"/>
                </a:moveTo>
                <a:lnTo>
                  <a:pt x="3976381" y="0"/>
                </a:ln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cxnSp>
        <p:nvCxnSpPr>
          <p:cNvPr id="225" name="직선 화살표 연결선 224">
            <a:extLst>
              <a:ext uri="{FF2B5EF4-FFF2-40B4-BE49-F238E27FC236}">
                <a16:creationId xmlns:a16="http://schemas.microsoft.com/office/drawing/2014/main" id="{9C203829-26AC-4E52-8D19-3373FD1D11CB}"/>
              </a:ext>
            </a:extLst>
          </p:cNvPr>
          <p:cNvCxnSpPr/>
          <p:nvPr/>
        </p:nvCxnSpPr>
        <p:spPr>
          <a:xfrm flipH="1">
            <a:off x="5500921" y="2974223"/>
            <a:ext cx="1237751" cy="435727"/>
          </a:xfrm>
          <a:prstGeom prst="straightConnector1">
            <a:avLst/>
          </a:prstGeom>
          <a:ln w="12700">
            <a:solidFill>
              <a:srgbClr val="11468E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화살표 연결선 225">
            <a:extLst>
              <a:ext uri="{FF2B5EF4-FFF2-40B4-BE49-F238E27FC236}">
                <a16:creationId xmlns:a16="http://schemas.microsoft.com/office/drawing/2014/main" id="{8895EDDC-3179-4411-B667-024600119457}"/>
              </a:ext>
            </a:extLst>
          </p:cNvPr>
          <p:cNvCxnSpPr/>
          <p:nvPr/>
        </p:nvCxnSpPr>
        <p:spPr>
          <a:xfrm flipH="1" flipV="1">
            <a:off x="5512540" y="3592626"/>
            <a:ext cx="1243224" cy="456325"/>
          </a:xfrm>
          <a:prstGeom prst="straightConnector1">
            <a:avLst/>
          </a:prstGeom>
          <a:ln w="12700">
            <a:solidFill>
              <a:srgbClr val="11468E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6B019239-AAD8-430C-8D5E-068DF1DBC4B2}"/>
              </a:ext>
            </a:extLst>
          </p:cNvPr>
          <p:cNvSpPr/>
          <p:nvPr/>
        </p:nvSpPr>
        <p:spPr>
          <a:xfrm rot="5400000">
            <a:off x="5244544" y="3093593"/>
            <a:ext cx="1909456" cy="649914"/>
          </a:xfrm>
          <a:prstGeom prst="roundRect">
            <a:avLst>
              <a:gd name="adj" fmla="val 50000"/>
            </a:avLst>
          </a:pr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6AD1044-F5FB-4261-B0B0-E3CC9196FD93}"/>
              </a:ext>
            </a:extLst>
          </p:cNvPr>
          <p:cNvSpPr/>
          <p:nvPr/>
        </p:nvSpPr>
        <p:spPr>
          <a:xfrm>
            <a:off x="5822115" y="3483736"/>
            <a:ext cx="702115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000" lvl="1" algn="ctr">
              <a:lnSpc>
                <a:spcPct val="120000"/>
              </a:lnSpc>
              <a:buClr>
                <a:schemeClr val="accent1"/>
              </a:buClr>
            </a:pPr>
            <a:r>
              <a:rPr lang="ko-KR" altLang="en-US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파일명</a:t>
            </a:r>
            <a:endParaRPr lang="en-US" altLang="ko-KR" sz="900" spc="-10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6000" lvl="1" algn="ctr">
              <a:lnSpc>
                <a:spcPct val="120000"/>
              </a:lnSpc>
              <a:buClr>
                <a:schemeClr val="accent1"/>
              </a:buClr>
            </a:pPr>
            <a:r>
              <a:rPr lang="ko-KR" altLang="en-US" sz="900" spc="-10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난독화</a:t>
            </a:r>
            <a:endParaRPr lang="en-US" altLang="ko-KR" sz="900" spc="-10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1" name="그룹 210">
            <a:extLst>
              <a:ext uri="{FF2B5EF4-FFF2-40B4-BE49-F238E27FC236}">
                <a16:creationId xmlns:a16="http://schemas.microsoft.com/office/drawing/2014/main" id="{0289AE11-DAA1-4C04-A79F-F231DA854040}"/>
              </a:ext>
            </a:extLst>
          </p:cNvPr>
          <p:cNvGrpSpPr/>
          <p:nvPr/>
        </p:nvGrpSpPr>
        <p:grpSpPr>
          <a:xfrm>
            <a:off x="5746275" y="2974223"/>
            <a:ext cx="934688" cy="410876"/>
            <a:chOff x="3877778" y="3254608"/>
            <a:chExt cx="934688" cy="410876"/>
          </a:xfrm>
        </p:grpSpPr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53E36171-BE80-4C88-BA24-B7125CF8D5F6}"/>
                </a:ext>
              </a:extLst>
            </p:cNvPr>
            <p:cNvSpPr txBox="1"/>
            <p:nvPr/>
          </p:nvSpPr>
          <p:spPr>
            <a:xfrm>
              <a:off x="3877778" y="3526985"/>
              <a:ext cx="934688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9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12&amp;%^$.</a:t>
              </a:r>
              <a:r>
                <a:rPr lang="en-US" altLang="ko-KR" sz="9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pptx</a:t>
              </a:r>
              <a:endParaRPr lang="ko-KR" altLang="en-US" sz="9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213" name="그림 212">
              <a:extLst>
                <a:ext uri="{FF2B5EF4-FFF2-40B4-BE49-F238E27FC236}">
                  <a16:creationId xmlns:a16="http://schemas.microsoft.com/office/drawing/2014/main" id="{7C477C4C-2848-4D2B-A82E-D4F7D0824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6698" y="3254608"/>
              <a:ext cx="239193" cy="271249"/>
            </a:xfrm>
            <a:prstGeom prst="rect">
              <a:avLst/>
            </a:prstGeom>
          </p:spPr>
        </p:pic>
      </p:grpSp>
      <p:grpSp>
        <p:nvGrpSpPr>
          <p:cNvPr id="230" name="그룹 229">
            <a:extLst>
              <a:ext uri="{FF2B5EF4-FFF2-40B4-BE49-F238E27FC236}">
                <a16:creationId xmlns:a16="http://schemas.microsoft.com/office/drawing/2014/main" id="{80AEFE34-C019-438D-A761-6479672F6B15}"/>
              </a:ext>
            </a:extLst>
          </p:cNvPr>
          <p:cNvGrpSpPr/>
          <p:nvPr/>
        </p:nvGrpSpPr>
        <p:grpSpPr>
          <a:xfrm rot="10800000">
            <a:off x="5930542" y="4162790"/>
            <a:ext cx="258579" cy="453835"/>
            <a:chOff x="5364088" y="2505634"/>
            <a:chExt cx="1888329" cy="570009"/>
          </a:xfrm>
        </p:grpSpPr>
        <p:cxnSp>
          <p:nvCxnSpPr>
            <p:cNvPr id="231" name="직선 연결선 230">
              <a:extLst>
                <a:ext uri="{FF2B5EF4-FFF2-40B4-BE49-F238E27FC236}">
                  <a16:creationId xmlns:a16="http://schemas.microsoft.com/office/drawing/2014/main" id="{9AB60565-F55A-4ADE-9D4A-4D59223757E7}"/>
                </a:ext>
              </a:extLst>
            </p:cNvPr>
            <p:cNvCxnSpPr/>
            <p:nvPr/>
          </p:nvCxnSpPr>
          <p:spPr>
            <a:xfrm flipV="1">
              <a:off x="5364088" y="2505634"/>
              <a:ext cx="623115" cy="570009"/>
            </a:xfrm>
            <a:prstGeom prst="line">
              <a:avLst/>
            </a:prstGeom>
            <a:ln w="6350">
              <a:solidFill>
                <a:srgbClr val="11468E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직선 연결선 231">
              <a:extLst>
                <a:ext uri="{FF2B5EF4-FFF2-40B4-BE49-F238E27FC236}">
                  <a16:creationId xmlns:a16="http://schemas.microsoft.com/office/drawing/2014/main" id="{314FF06D-CA29-415B-95A6-3D48D26F27A5}"/>
                </a:ext>
              </a:extLst>
            </p:cNvPr>
            <p:cNvCxnSpPr/>
            <p:nvPr/>
          </p:nvCxnSpPr>
          <p:spPr>
            <a:xfrm>
              <a:off x="5977678" y="2505634"/>
              <a:ext cx="1274739" cy="0"/>
            </a:xfrm>
            <a:prstGeom prst="line">
              <a:avLst/>
            </a:prstGeom>
            <a:ln w="6350">
              <a:solidFill>
                <a:srgbClr val="1146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3" name="Oval 65">
            <a:extLst>
              <a:ext uri="{FF2B5EF4-FFF2-40B4-BE49-F238E27FC236}">
                <a16:creationId xmlns:a16="http://schemas.microsoft.com/office/drawing/2014/main" id="{CD85D827-5F04-4CA6-9AC5-9FB50FFE7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3337" y="3071783"/>
            <a:ext cx="920339" cy="920339"/>
          </a:xfrm>
          <a:prstGeom prst="ellipse">
            <a:avLst/>
          </a:prstGeom>
          <a:noFill/>
          <a:ln w="381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lt1"/>
              </a:solidFill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5B5FF462-878E-4AA8-8D03-353D7598100A}"/>
              </a:ext>
            </a:extLst>
          </p:cNvPr>
          <p:cNvSpPr txBox="1"/>
          <p:nvPr/>
        </p:nvSpPr>
        <p:spPr>
          <a:xfrm>
            <a:off x="82224" y="3300316"/>
            <a:ext cx="12854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</a:t>
            </a:r>
            <a:endParaRPr lang="en-US" altLang="ko-KR" sz="1000" b="1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269654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4">
            <a:extLst>
              <a:ext uri="{FF2B5EF4-FFF2-40B4-BE49-F238E27FC236}">
                <a16:creationId xmlns:a16="http://schemas.microsoft.com/office/drawing/2014/main" id="{55217ED1-0B3C-4189-87DD-1195EA7E0A98}"/>
              </a:ext>
            </a:extLst>
          </p:cNvPr>
          <p:cNvSpPr/>
          <p:nvPr/>
        </p:nvSpPr>
        <p:spPr>
          <a:xfrm>
            <a:off x="395289" y="2050924"/>
            <a:ext cx="3889374" cy="4402264"/>
          </a:xfrm>
          <a:prstGeom prst="roundRect">
            <a:avLst>
              <a:gd name="adj" fmla="val 1492"/>
            </a:avLst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모서리가 둥근 직사각형 4">
            <a:extLst>
              <a:ext uri="{FF2B5EF4-FFF2-40B4-BE49-F238E27FC236}">
                <a16:creationId xmlns:a16="http://schemas.microsoft.com/office/drawing/2014/main" id="{A0FB0085-3EB9-4AAC-A56F-1483D3DE77D7}"/>
              </a:ext>
            </a:extLst>
          </p:cNvPr>
          <p:cNvSpPr/>
          <p:nvPr/>
        </p:nvSpPr>
        <p:spPr>
          <a:xfrm>
            <a:off x="4857885" y="2060574"/>
            <a:ext cx="3844833" cy="4392613"/>
          </a:xfrm>
          <a:prstGeom prst="roundRect">
            <a:avLst>
              <a:gd name="adj" fmla="val 1468"/>
            </a:avLst>
          </a:prstGeom>
          <a:noFill/>
          <a:ln w="12700">
            <a:solidFill>
              <a:srgbClr val="2690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067A8353-E641-4363-B3FD-F974F5076B75}"/>
              </a:ext>
            </a:extLst>
          </p:cNvPr>
          <p:cNvGrpSpPr/>
          <p:nvPr/>
        </p:nvGrpSpPr>
        <p:grpSpPr>
          <a:xfrm rot="8100000">
            <a:off x="4367848" y="3991819"/>
            <a:ext cx="407164" cy="407164"/>
            <a:chOff x="1771308" y="3338324"/>
            <a:chExt cx="288032" cy="288032"/>
          </a:xfrm>
        </p:grpSpPr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48336DFD-3F5D-443C-AD12-AD9A3835DF45}"/>
                </a:ext>
              </a:extLst>
            </p:cNvPr>
            <p:cNvSpPr/>
            <p:nvPr/>
          </p:nvSpPr>
          <p:spPr>
            <a:xfrm>
              <a:off x="1771308" y="3338324"/>
              <a:ext cx="288032" cy="288032"/>
            </a:xfrm>
            <a:prstGeom prst="ellipse">
              <a:avLst/>
            </a:prstGeom>
            <a:solidFill>
              <a:srgbClr val="2690C7"/>
            </a:solidFill>
            <a:ln w="28575">
              <a:solidFill>
                <a:schemeClr val="bg1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endParaRPr lang="ko-KR" altLang="en-US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0" name="object 70">
              <a:extLst>
                <a:ext uri="{FF2B5EF4-FFF2-40B4-BE49-F238E27FC236}">
                  <a16:creationId xmlns:a16="http://schemas.microsoft.com/office/drawing/2014/main" id="{E6CD35CC-A947-4B4C-AE25-86844FE7B357}"/>
                </a:ext>
              </a:extLst>
            </p:cNvPr>
            <p:cNvSpPr/>
            <p:nvPr/>
          </p:nvSpPr>
          <p:spPr>
            <a:xfrm>
              <a:off x="1881798" y="3450714"/>
              <a:ext cx="102616" cy="100594"/>
            </a:xfrm>
            <a:custGeom>
              <a:avLst/>
              <a:gdLst/>
              <a:ahLst/>
              <a:cxnLst/>
              <a:rect l="l" t="t" r="r" b="b"/>
              <a:pathLst>
                <a:path w="101600" h="101600">
                  <a:moveTo>
                    <a:pt x="101218" y="0"/>
                  </a:moveTo>
                  <a:lnTo>
                    <a:pt x="0" y="0"/>
                  </a:lnTo>
                  <a:lnTo>
                    <a:pt x="0" y="101206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9DEDA870-F397-41D6-962A-64B5CC7EEC3D}"/>
              </a:ext>
            </a:extLst>
          </p:cNvPr>
          <p:cNvGraphicFramePr/>
          <p:nvPr/>
        </p:nvGraphicFramePr>
        <p:xfrm>
          <a:off x="852202" y="2769789"/>
          <a:ext cx="3019518" cy="1462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7C019AD-54D4-4C85-8081-8E96D83EB01B}"/>
              </a:ext>
            </a:extLst>
          </p:cNvPr>
          <p:cNvSpPr txBox="1"/>
          <p:nvPr/>
        </p:nvSpPr>
        <p:spPr>
          <a:xfrm>
            <a:off x="499447" y="4124824"/>
            <a:ext cx="41379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kumimoji="0" lang="ko-KR" altLang="en-US" sz="800" b="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8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prstClr val="black">
                    <a:lumMod val="50000"/>
                    <a:lumOff val="50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출처</a:t>
            </a:r>
            <a:r>
              <a:rPr kumimoji="0" lang="en-US" altLang="ko-KR" sz="800" b="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 : Gartner</a:t>
            </a:r>
            <a:endParaRPr kumimoji="0" lang="ko-KR" altLang="en-US" sz="800" b="0" i="0" u="none" strike="noStrike" kern="1200" cap="none" spc="0" normalizeH="0" baseline="0" noProof="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" name="도형 1">
            <a:extLst>
              <a:ext uri="{FF2B5EF4-FFF2-40B4-BE49-F238E27FC236}">
                <a16:creationId xmlns:a16="http://schemas.microsoft.com/office/drawing/2014/main" id="{43A76A86-5835-406D-BDAC-B401D7C8E4C0}"/>
              </a:ext>
            </a:extLst>
          </p:cNvPr>
          <p:cNvSpPr/>
          <p:nvPr/>
        </p:nvSpPr>
        <p:spPr>
          <a:xfrm rot="18876876" flipV="1">
            <a:off x="1589794" y="2650556"/>
            <a:ext cx="1274934" cy="741854"/>
          </a:xfrm>
          <a:prstGeom prst="swooshArrow">
            <a:avLst>
              <a:gd name="adj1" fmla="val 28854"/>
              <a:gd name="adj2" fmla="val 47174"/>
            </a:avLst>
          </a:prstGeom>
          <a:gradFill>
            <a:gsLst>
              <a:gs pos="59000">
                <a:srgbClr val="EAF6FD"/>
              </a:gs>
              <a:gs pos="100000">
                <a:schemeClr val="bg1">
                  <a:alpha val="0"/>
                </a:schemeClr>
              </a:gs>
            </a:gsLst>
            <a:lin ang="10200000" scaled="0"/>
          </a:gra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CF7C33-D516-42D8-B2B2-D955A7110120}"/>
              </a:ext>
            </a:extLst>
          </p:cNvPr>
          <p:cNvSpPr txBox="1"/>
          <p:nvPr/>
        </p:nvSpPr>
        <p:spPr>
          <a:xfrm>
            <a:off x="1604617" y="2767071"/>
            <a:ext cx="1054375" cy="66472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200"/>
              </a:lnSpc>
            </a:pPr>
            <a:r>
              <a:rPr lang="en-US" altLang="ko-KR" sz="20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n-cs"/>
              </a:rPr>
              <a:t>162%</a:t>
            </a:r>
          </a:p>
        </p:txBody>
      </p:sp>
      <p:grpSp>
        <p:nvGrpSpPr>
          <p:cNvPr id="55" name="그룹 54"/>
          <p:cNvGrpSpPr/>
          <p:nvPr/>
        </p:nvGrpSpPr>
        <p:grpSpPr>
          <a:xfrm>
            <a:off x="304478" y="518737"/>
            <a:ext cx="6201340" cy="707886"/>
            <a:chOff x="304478" y="518737"/>
            <a:chExt cx="6201340" cy="707886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6201340" cy="707886"/>
              <a:chOff x="323528" y="425846"/>
              <a:chExt cx="6201340" cy="707886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5561714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 lvl="0">
                  <a:lnSpc>
                    <a:spcPts val="3075"/>
                  </a:lnSpc>
                  <a:defRPr/>
                </a:pPr>
                <a:r>
                  <a:rPr lang="en-US" altLang="ko-KR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Security 365 - </a:t>
                </a:r>
                <a:r>
                  <a:rPr lang="en-US" altLang="ko-KR" sz="2000" b="1" dirty="0" err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SHIELD@Home</a:t>
                </a:r>
                <a:r>
                  <a:rPr lang="en-US" altLang="ko-KR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 </a:t>
                </a:r>
              </a:p>
            </p:txBody>
          </p:sp>
          <p:sp>
            <p:nvSpPr>
              <p:cNvPr id="61" name="직사각형 60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03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Security as a Service, </a:t>
              </a:r>
              <a:r>
                <a:rPr lang="en-US" altLang="ko-KR" sz="800" b="1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SEcaas</a:t>
              </a:r>
              <a:endParaRPr lang="en-US" altLang="ko-KR" sz="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>
              <a:lnSpc>
                <a:spcPts val="2600"/>
              </a:lnSpc>
              <a:defRPr/>
            </a:pPr>
            <a:r>
              <a:rPr lang="ko-KR" altLang="en-US" sz="16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코로나</a:t>
            </a:r>
            <a:r>
              <a:rPr lang="en-US" altLang="ko-KR" sz="16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19</a:t>
            </a:r>
            <a:r>
              <a:rPr lang="ko-KR" altLang="en-US" sz="16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로 인한 재택근무 확산에 최적화된 자체 솔루션 개발</a:t>
            </a:r>
          </a:p>
        </p:txBody>
      </p:sp>
      <p:sp>
        <p:nvSpPr>
          <p:cNvPr id="63" name="모서리가 둥근 직사각형 62"/>
          <p:cNvSpPr/>
          <p:nvPr/>
        </p:nvSpPr>
        <p:spPr>
          <a:xfrm>
            <a:off x="541575" y="2155042"/>
            <a:ext cx="3596802" cy="297917"/>
          </a:xfrm>
          <a:prstGeom prst="roundRect">
            <a:avLst/>
          </a:prstGeom>
          <a:solidFill>
            <a:srgbClr val="EAF6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재택근무 확산 현황 </a:t>
            </a:r>
          </a:p>
        </p:txBody>
      </p:sp>
      <p:sp>
        <p:nvSpPr>
          <p:cNvPr id="67" name="모서리가 둥근 직사각형 66"/>
          <p:cNvSpPr/>
          <p:nvPr/>
        </p:nvSpPr>
        <p:spPr>
          <a:xfrm>
            <a:off x="4990979" y="2155042"/>
            <a:ext cx="3596802" cy="297917"/>
          </a:xfrm>
          <a:prstGeom prst="roundRect">
            <a:avLst/>
          </a:prstGeom>
          <a:solidFill>
            <a:srgbClr val="2690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err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SHIELD@Home </a:t>
            </a:r>
            <a:r>
              <a:rPr lang="ko-KR" altLang="en-US" sz="12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솔루션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FE37761-45EA-48C1-A6F8-1070FA4B73EA}"/>
              </a:ext>
            </a:extLst>
          </p:cNvPr>
          <p:cNvSpPr txBox="1"/>
          <p:nvPr/>
        </p:nvSpPr>
        <p:spPr>
          <a:xfrm>
            <a:off x="-80735" y="2553227"/>
            <a:ext cx="2667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0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[ </a:t>
            </a:r>
            <a:r>
              <a:rPr lang="ko-KR" altLang="en-US" sz="10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원격근무 선호도 급증 </a:t>
            </a:r>
            <a:r>
              <a:rPr lang="en-US" altLang="ko-KR" sz="10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  <a:endParaRPr lang="ko-KR" altLang="en-US" sz="100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29992" y="4420348"/>
            <a:ext cx="3608385" cy="586610"/>
            <a:chOff x="529992" y="4921690"/>
            <a:chExt cx="3608385" cy="630333"/>
          </a:xfrm>
        </p:grpSpPr>
        <p:sp>
          <p:nvSpPr>
            <p:cNvPr id="73" name="object 67">
              <a:extLst>
                <a:ext uri="{FF2B5EF4-FFF2-40B4-BE49-F238E27FC236}">
                  <a16:creationId xmlns:a16="http://schemas.microsoft.com/office/drawing/2014/main" id="{15361F4E-3C26-4911-87C7-36F1AC0B983C}"/>
                </a:ext>
              </a:extLst>
            </p:cNvPr>
            <p:cNvSpPr/>
            <p:nvPr/>
          </p:nvSpPr>
          <p:spPr>
            <a:xfrm>
              <a:off x="529992" y="4921690"/>
              <a:ext cx="3608385" cy="630333"/>
            </a:xfrm>
            <a:custGeom>
              <a:avLst/>
              <a:gdLst/>
              <a:ahLst/>
              <a:cxnLst/>
              <a:rect l="l" t="t" r="r" b="b"/>
              <a:pathLst>
                <a:path w="3780154" h="492759">
                  <a:moveTo>
                    <a:pt x="71996" y="0"/>
                  </a:moveTo>
                  <a:lnTo>
                    <a:pt x="30438" y="1117"/>
                  </a:lnTo>
                  <a:lnTo>
                    <a:pt x="1146" y="30178"/>
                  </a:lnTo>
                  <a:lnTo>
                    <a:pt x="0" y="71534"/>
                  </a:lnTo>
                  <a:lnTo>
                    <a:pt x="2" y="420799"/>
                  </a:lnTo>
                  <a:lnTo>
                    <a:pt x="1117" y="461881"/>
                  </a:lnTo>
                  <a:lnTo>
                    <a:pt x="30170" y="491180"/>
                  </a:lnTo>
                  <a:lnTo>
                    <a:pt x="3707866" y="492328"/>
                  </a:lnTo>
                  <a:lnTo>
                    <a:pt x="3731584" y="492188"/>
                  </a:lnTo>
                  <a:lnTo>
                    <a:pt x="3770803" y="483387"/>
                  </a:lnTo>
                  <a:lnTo>
                    <a:pt x="3779715" y="444409"/>
                  </a:lnTo>
                  <a:lnTo>
                    <a:pt x="3779862" y="420799"/>
                  </a:lnTo>
                  <a:lnTo>
                    <a:pt x="3779860" y="71534"/>
                  </a:lnTo>
                  <a:lnTo>
                    <a:pt x="3778745" y="30438"/>
                  </a:lnTo>
                  <a:lnTo>
                    <a:pt x="3749684" y="1146"/>
                  </a:lnTo>
                  <a:lnTo>
                    <a:pt x="7199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cxnSp>
          <p:nvCxnSpPr>
            <p:cNvPr id="74" name="직선 연결선 73">
              <a:extLst>
                <a:ext uri="{FF2B5EF4-FFF2-40B4-BE49-F238E27FC236}">
                  <a16:creationId xmlns:a16="http://schemas.microsoft.com/office/drawing/2014/main" id="{EDE2DE2F-70A0-42EF-A4FF-67494CB27399}"/>
                </a:ext>
              </a:extLst>
            </p:cNvPr>
            <p:cNvCxnSpPr/>
            <p:nvPr/>
          </p:nvCxnSpPr>
          <p:spPr>
            <a:xfrm flipH="1">
              <a:off x="1385440" y="4993722"/>
              <a:ext cx="0" cy="462817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/>
          <p:cNvGrpSpPr/>
          <p:nvPr/>
        </p:nvGrpSpPr>
        <p:grpSpPr>
          <a:xfrm>
            <a:off x="529992" y="5102546"/>
            <a:ext cx="3608385" cy="586610"/>
            <a:chOff x="529992" y="5626734"/>
            <a:chExt cx="3608385" cy="630333"/>
          </a:xfrm>
        </p:grpSpPr>
        <p:sp>
          <p:nvSpPr>
            <p:cNvPr id="76" name="object 67">
              <a:extLst>
                <a:ext uri="{FF2B5EF4-FFF2-40B4-BE49-F238E27FC236}">
                  <a16:creationId xmlns:a16="http://schemas.microsoft.com/office/drawing/2014/main" id="{15361F4E-3C26-4911-87C7-36F1AC0B983C}"/>
                </a:ext>
              </a:extLst>
            </p:cNvPr>
            <p:cNvSpPr/>
            <p:nvPr/>
          </p:nvSpPr>
          <p:spPr>
            <a:xfrm>
              <a:off x="529992" y="5626734"/>
              <a:ext cx="3608385" cy="630333"/>
            </a:xfrm>
            <a:custGeom>
              <a:avLst/>
              <a:gdLst/>
              <a:ahLst/>
              <a:cxnLst/>
              <a:rect l="l" t="t" r="r" b="b"/>
              <a:pathLst>
                <a:path w="3780154" h="492759">
                  <a:moveTo>
                    <a:pt x="71996" y="0"/>
                  </a:moveTo>
                  <a:lnTo>
                    <a:pt x="30438" y="1117"/>
                  </a:lnTo>
                  <a:lnTo>
                    <a:pt x="1146" y="30178"/>
                  </a:lnTo>
                  <a:lnTo>
                    <a:pt x="0" y="71534"/>
                  </a:lnTo>
                  <a:lnTo>
                    <a:pt x="2" y="420799"/>
                  </a:lnTo>
                  <a:lnTo>
                    <a:pt x="1117" y="461881"/>
                  </a:lnTo>
                  <a:lnTo>
                    <a:pt x="30170" y="491180"/>
                  </a:lnTo>
                  <a:lnTo>
                    <a:pt x="3707866" y="492328"/>
                  </a:lnTo>
                  <a:lnTo>
                    <a:pt x="3731584" y="492188"/>
                  </a:lnTo>
                  <a:lnTo>
                    <a:pt x="3770803" y="483387"/>
                  </a:lnTo>
                  <a:lnTo>
                    <a:pt x="3779715" y="444409"/>
                  </a:lnTo>
                  <a:lnTo>
                    <a:pt x="3779862" y="420799"/>
                  </a:lnTo>
                  <a:lnTo>
                    <a:pt x="3779860" y="71534"/>
                  </a:lnTo>
                  <a:lnTo>
                    <a:pt x="3778745" y="30438"/>
                  </a:lnTo>
                  <a:lnTo>
                    <a:pt x="3749684" y="1146"/>
                  </a:lnTo>
                  <a:lnTo>
                    <a:pt x="7199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cxnSp>
          <p:nvCxnSpPr>
            <p:cNvPr id="84" name="직선 연결선 83">
              <a:extLst>
                <a:ext uri="{FF2B5EF4-FFF2-40B4-BE49-F238E27FC236}">
                  <a16:creationId xmlns:a16="http://schemas.microsoft.com/office/drawing/2014/main" id="{EDE2DE2F-70A0-42EF-A4FF-67494CB27399}"/>
                </a:ext>
              </a:extLst>
            </p:cNvPr>
            <p:cNvCxnSpPr/>
            <p:nvPr/>
          </p:nvCxnSpPr>
          <p:spPr>
            <a:xfrm flipH="1">
              <a:off x="1385440" y="5710491"/>
              <a:ext cx="0" cy="462817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/>
          <p:cNvGrpSpPr/>
          <p:nvPr/>
        </p:nvGrpSpPr>
        <p:grpSpPr>
          <a:xfrm>
            <a:off x="1535000" y="4430848"/>
            <a:ext cx="2538030" cy="603831"/>
            <a:chOff x="1718348" y="4856976"/>
            <a:chExt cx="2538030" cy="60383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B09246A-44C6-4320-B1DD-627998E932E3}"/>
                </a:ext>
              </a:extLst>
            </p:cNvPr>
            <p:cNvSpPr txBox="1"/>
            <p:nvPr/>
          </p:nvSpPr>
          <p:spPr>
            <a:xfrm>
              <a:off x="1718348" y="4856976"/>
              <a:ext cx="22896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b="1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코로나</a:t>
              </a:r>
              <a:r>
                <a:rPr lang="en-US" altLang="ko-KR" sz="1000" b="1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19</a:t>
              </a:r>
              <a:r>
                <a:rPr lang="ko-KR" altLang="en-US" sz="1000" b="1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로 인해 재택근무  확장 </a:t>
              </a:r>
              <a:endParaRPr lang="en-US" altLang="ko-KR" sz="1000" b="1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CB573648-A415-4A0D-85AB-D233E0DB044C}"/>
                </a:ext>
              </a:extLst>
            </p:cNvPr>
            <p:cNvSpPr/>
            <p:nvPr/>
          </p:nvSpPr>
          <p:spPr>
            <a:xfrm>
              <a:off x="1743748" y="5009401"/>
              <a:ext cx="2512630" cy="451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t">
                <a:lnSpc>
                  <a:spcPts val="1400"/>
                </a:lnSpc>
              </a:pPr>
              <a:r>
                <a:rPr lang="ko-KR" altLang="en-US" sz="900" spc="-50" dirty="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 </a:t>
              </a:r>
              <a:r>
                <a:rPr lang="ko-KR" altLang="en-US" sz="900" spc="-50" dirty="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기업들의 재택근무 전환 비율 증가</a:t>
              </a:r>
              <a:endParaRPr lang="en-US" altLang="ko-KR" sz="900" spc="-5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fontAlgn="t">
                <a:lnSpc>
                  <a:spcPts val="1400"/>
                </a:lnSpc>
              </a:pPr>
              <a:r>
                <a:rPr lang="ko-KR" altLang="en-US" sz="900" spc="-50" dirty="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 </a:t>
              </a:r>
              <a:r>
                <a:rPr lang="ko-KR" altLang="en-US" sz="900" spc="-50" dirty="0" err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비대면</a:t>
              </a:r>
              <a:r>
                <a:rPr lang="ko-KR" altLang="en-US" sz="900" spc="-50" dirty="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업무 방식 선호 </a:t>
              </a:r>
              <a:endParaRPr lang="en-US" altLang="ko-KR" sz="900" spc="-5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544358" y="5093311"/>
            <a:ext cx="2521967" cy="605075"/>
            <a:chOff x="1718348" y="5659503"/>
            <a:chExt cx="2521967" cy="60507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52C1A1D-9E38-48C5-913C-AC9BB123983A}"/>
                </a:ext>
              </a:extLst>
            </p:cNvPr>
            <p:cNvSpPr txBox="1"/>
            <p:nvPr/>
          </p:nvSpPr>
          <p:spPr>
            <a:xfrm>
              <a:off x="1718348" y="5659503"/>
              <a:ext cx="15859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b="1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포스트</a:t>
              </a:r>
              <a:r>
                <a:rPr lang="en-US" altLang="ko-KR" sz="1000" b="1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lang="ko-KR" altLang="en-US" sz="1000" b="1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코로나</a:t>
              </a:r>
              <a:r>
                <a:rPr lang="en-US" altLang="ko-KR" sz="1000" b="1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19 </a:t>
              </a:r>
              <a:r>
                <a:rPr lang="ko-KR" altLang="en-US" sz="1000" b="1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시대 </a:t>
              </a:r>
              <a:endParaRPr lang="en-US" altLang="ko-KR" sz="1000" b="1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7D50CD2B-C084-4B71-ABEF-66F910E3B0AC}"/>
                </a:ext>
              </a:extLst>
            </p:cNvPr>
            <p:cNvSpPr/>
            <p:nvPr/>
          </p:nvSpPr>
          <p:spPr>
            <a:xfrm>
              <a:off x="1727685" y="5813172"/>
              <a:ext cx="2512630" cy="451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t">
                <a:lnSpc>
                  <a:spcPts val="1400"/>
                </a:lnSpc>
              </a:pPr>
              <a:r>
                <a:rPr lang="ko-KR" altLang="en-US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 </a:t>
              </a:r>
              <a:r>
                <a:rPr lang="ko-KR" altLang="en-US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변화하는 환경 속에서 기업의 대처 중요 </a:t>
              </a:r>
              <a:endParaRPr lang="en-US" altLang="ko-KR" sz="900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fontAlgn="t">
                <a:lnSpc>
                  <a:spcPts val="1400"/>
                </a:lnSpc>
              </a:pPr>
              <a:r>
                <a:rPr lang="ko-KR" altLang="en-US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 </a:t>
              </a:r>
              <a:r>
                <a:rPr lang="ko-KR" altLang="en-US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코로나</a:t>
              </a:r>
              <a:r>
                <a:rPr lang="en-US" altLang="ko-KR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19 </a:t>
              </a:r>
              <a:r>
                <a:rPr lang="ko-KR" altLang="en-US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시대의 업무 환경 요구 증가 </a:t>
              </a:r>
              <a:endParaRPr lang="en-US" altLang="ko-KR" sz="900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3075" name="Picture 3" descr="C:\Users\Administrator\Desktop\virus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367" y="5122610"/>
            <a:ext cx="559473" cy="55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istrator\Desktop\virus (1).png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978" y="2467451"/>
            <a:ext cx="565965" cy="56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istrator\Desktop\work-from-home.png"/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129" y="4454293"/>
            <a:ext cx="535947" cy="53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그룹 30"/>
          <p:cNvGrpSpPr/>
          <p:nvPr/>
        </p:nvGrpSpPr>
        <p:grpSpPr>
          <a:xfrm>
            <a:off x="4949674" y="4433319"/>
            <a:ext cx="3702434" cy="911932"/>
            <a:chOff x="4990979" y="2591573"/>
            <a:chExt cx="3494368" cy="1233471"/>
          </a:xfrm>
          <a:solidFill>
            <a:srgbClr val="EAF6FD"/>
          </a:solidFill>
        </p:grpSpPr>
        <p:sp>
          <p:nvSpPr>
            <p:cNvPr id="26" name="모서리가 둥근 직사각형 25"/>
            <p:cNvSpPr/>
            <p:nvPr/>
          </p:nvSpPr>
          <p:spPr>
            <a:xfrm>
              <a:off x="4990979" y="2591573"/>
              <a:ext cx="1705257" cy="1233471"/>
            </a:xfrm>
            <a:prstGeom prst="roundRect">
              <a:avLst>
                <a:gd name="adj" fmla="val 662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모서리가 둥근 직사각형 85"/>
            <p:cNvSpPr/>
            <p:nvPr/>
          </p:nvSpPr>
          <p:spPr>
            <a:xfrm>
              <a:off x="6780090" y="2591573"/>
              <a:ext cx="1705257" cy="1233471"/>
            </a:xfrm>
            <a:prstGeom prst="roundRect">
              <a:avLst>
                <a:gd name="adj" fmla="val 662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4949674" y="5438214"/>
            <a:ext cx="3702434" cy="911932"/>
            <a:chOff x="4990979" y="2591573"/>
            <a:chExt cx="3494368" cy="1233471"/>
          </a:xfrm>
          <a:solidFill>
            <a:srgbClr val="EAF6FD"/>
          </a:solidFill>
        </p:grpSpPr>
        <p:sp>
          <p:nvSpPr>
            <p:cNvPr id="90" name="모서리가 둥근 직사각형 89"/>
            <p:cNvSpPr/>
            <p:nvPr/>
          </p:nvSpPr>
          <p:spPr>
            <a:xfrm>
              <a:off x="4990979" y="2591573"/>
              <a:ext cx="1705257" cy="1233471"/>
            </a:xfrm>
            <a:prstGeom prst="roundRect">
              <a:avLst>
                <a:gd name="adj" fmla="val 662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모서리가 둥근 직사각형 91"/>
            <p:cNvSpPr/>
            <p:nvPr/>
          </p:nvSpPr>
          <p:spPr>
            <a:xfrm>
              <a:off x="6780090" y="2591573"/>
              <a:ext cx="1705257" cy="1233471"/>
            </a:xfrm>
            <a:prstGeom prst="roundRect">
              <a:avLst>
                <a:gd name="adj" fmla="val 662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381A61E8-09C7-42F2-ABC0-050574018F2F}"/>
              </a:ext>
            </a:extLst>
          </p:cNvPr>
          <p:cNvSpPr txBox="1"/>
          <p:nvPr/>
        </p:nvSpPr>
        <p:spPr>
          <a:xfrm>
            <a:off x="5334883" y="4554751"/>
            <a:ext cx="1566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비상 상황 시 </a:t>
            </a:r>
            <a:endParaRPr lang="en-US" altLang="ko-KR" sz="1200" b="1" spc="-7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즉시 근무형태</a:t>
            </a:r>
            <a:endParaRPr lang="en-US" altLang="ko-KR" sz="1200" b="1" spc="-7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전환 가능 </a:t>
            </a:r>
            <a:endParaRPr lang="en-US" altLang="ko-KR" sz="1200" b="1" spc="-7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81A61E8-09C7-42F2-ABC0-050574018F2F}"/>
              </a:ext>
            </a:extLst>
          </p:cNvPr>
          <p:cNvSpPr txBox="1"/>
          <p:nvPr/>
        </p:nvSpPr>
        <p:spPr>
          <a:xfrm>
            <a:off x="7298748" y="4563026"/>
            <a:ext cx="1566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관리자의 </a:t>
            </a:r>
            <a:endParaRPr lang="en-US" altLang="ko-KR" sz="1200" b="1" spc="-7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원격 근무자 관리 </a:t>
            </a:r>
            <a:endParaRPr lang="en-US" altLang="ko-KR" sz="1200" b="1" spc="-7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편의성 증대</a:t>
            </a:r>
            <a:endParaRPr lang="en-US" altLang="ko-KR" sz="1200" b="1" spc="-7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81A61E8-09C7-42F2-ABC0-050574018F2F}"/>
              </a:ext>
            </a:extLst>
          </p:cNvPr>
          <p:cNvSpPr txBox="1"/>
          <p:nvPr/>
        </p:nvSpPr>
        <p:spPr>
          <a:xfrm>
            <a:off x="5385229" y="5620000"/>
            <a:ext cx="1566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프로그램 설치 없어 </a:t>
            </a:r>
            <a:endParaRPr lang="en-US" altLang="ko-KR" sz="1200" b="1" spc="-7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spc="-70" err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보안성 강화</a:t>
            </a:r>
            <a:endParaRPr lang="en-US" altLang="ko-KR" sz="1200" b="1" spc="-7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81A61E8-09C7-42F2-ABC0-050574018F2F}"/>
              </a:ext>
            </a:extLst>
          </p:cNvPr>
          <p:cNvSpPr txBox="1"/>
          <p:nvPr/>
        </p:nvSpPr>
        <p:spPr>
          <a:xfrm>
            <a:off x="7298748" y="5620000"/>
            <a:ext cx="1566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재택근무 시스템</a:t>
            </a:r>
            <a:endParaRPr lang="en-US" altLang="ko-KR" sz="1200" b="1" spc="-7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spc="-7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도입 비용 절감</a:t>
            </a:r>
            <a:endParaRPr lang="en-US" altLang="ko-KR" sz="1200" b="1" spc="-7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0" name="Picture 2" descr="C:\Users\Administrator\Desktop\company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2262" y="4561086"/>
            <a:ext cx="630635" cy="63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7" descr="C:\Users\Administrator\Desktop\payment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0583" y="5634781"/>
            <a:ext cx="573087" cy="57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istrator\Desktop\organisation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0527" y="4641192"/>
            <a:ext cx="573198" cy="57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istrator\Desktop\cloud-service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47097" y="5616084"/>
            <a:ext cx="612459" cy="61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" name="그룹 56">
            <a:extLst>
              <a:ext uri="{FF2B5EF4-FFF2-40B4-BE49-F238E27FC236}">
                <a16:creationId xmlns:a16="http://schemas.microsoft.com/office/drawing/2014/main" id="{4786EC3D-C20F-48F6-9CD7-F1ECBB2BB0EF}"/>
              </a:ext>
            </a:extLst>
          </p:cNvPr>
          <p:cNvGrpSpPr/>
          <p:nvPr/>
        </p:nvGrpSpPr>
        <p:grpSpPr>
          <a:xfrm>
            <a:off x="529992" y="5792009"/>
            <a:ext cx="3608385" cy="586610"/>
            <a:chOff x="529992" y="5626734"/>
            <a:chExt cx="3608385" cy="630333"/>
          </a:xfrm>
        </p:grpSpPr>
        <p:sp>
          <p:nvSpPr>
            <p:cNvPr id="66" name="object 67">
              <a:extLst>
                <a:ext uri="{FF2B5EF4-FFF2-40B4-BE49-F238E27FC236}">
                  <a16:creationId xmlns:a16="http://schemas.microsoft.com/office/drawing/2014/main" id="{E5F29D81-F940-4A3F-B0B2-FE379FF72588}"/>
                </a:ext>
              </a:extLst>
            </p:cNvPr>
            <p:cNvSpPr/>
            <p:nvPr/>
          </p:nvSpPr>
          <p:spPr>
            <a:xfrm>
              <a:off x="529992" y="5626734"/>
              <a:ext cx="3608385" cy="630333"/>
            </a:xfrm>
            <a:custGeom>
              <a:avLst/>
              <a:gdLst/>
              <a:ahLst/>
              <a:cxnLst/>
              <a:rect l="l" t="t" r="r" b="b"/>
              <a:pathLst>
                <a:path w="3780154" h="492759">
                  <a:moveTo>
                    <a:pt x="71996" y="0"/>
                  </a:moveTo>
                  <a:lnTo>
                    <a:pt x="30438" y="1117"/>
                  </a:lnTo>
                  <a:lnTo>
                    <a:pt x="1146" y="30178"/>
                  </a:lnTo>
                  <a:lnTo>
                    <a:pt x="0" y="71534"/>
                  </a:lnTo>
                  <a:lnTo>
                    <a:pt x="2" y="420799"/>
                  </a:lnTo>
                  <a:lnTo>
                    <a:pt x="1117" y="461881"/>
                  </a:lnTo>
                  <a:lnTo>
                    <a:pt x="30170" y="491180"/>
                  </a:lnTo>
                  <a:lnTo>
                    <a:pt x="3707866" y="492328"/>
                  </a:lnTo>
                  <a:lnTo>
                    <a:pt x="3731584" y="492188"/>
                  </a:lnTo>
                  <a:lnTo>
                    <a:pt x="3770803" y="483387"/>
                  </a:lnTo>
                  <a:lnTo>
                    <a:pt x="3779715" y="444409"/>
                  </a:lnTo>
                  <a:lnTo>
                    <a:pt x="3779862" y="420799"/>
                  </a:lnTo>
                  <a:lnTo>
                    <a:pt x="3779860" y="71534"/>
                  </a:lnTo>
                  <a:lnTo>
                    <a:pt x="3778745" y="30438"/>
                  </a:lnTo>
                  <a:lnTo>
                    <a:pt x="3749684" y="1146"/>
                  </a:lnTo>
                  <a:lnTo>
                    <a:pt x="7199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488D0853-F900-4486-8A48-C1C0A573C912}"/>
                </a:ext>
              </a:extLst>
            </p:cNvPr>
            <p:cNvCxnSpPr/>
            <p:nvPr/>
          </p:nvCxnSpPr>
          <p:spPr>
            <a:xfrm flipH="1">
              <a:off x="1385440" y="5710491"/>
              <a:ext cx="0" cy="462817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31A79D69-F75B-4C36-8E58-67A7B3D03C69}"/>
              </a:ext>
            </a:extLst>
          </p:cNvPr>
          <p:cNvGrpSpPr/>
          <p:nvPr/>
        </p:nvGrpSpPr>
        <p:grpSpPr>
          <a:xfrm>
            <a:off x="1544357" y="5782774"/>
            <a:ext cx="2521968" cy="605075"/>
            <a:chOff x="1718347" y="5659503"/>
            <a:chExt cx="2521968" cy="60507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6C79AF4-6A8E-4BE7-8FC0-7E54355DE05C}"/>
                </a:ext>
              </a:extLst>
            </p:cNvPr>
            <p:cNvSpPr txBox="1"/>
            <p:nvPr/>
          </p:nvSpPr>
          <p:spPr>
            <a:xfrm>
              <a:off x="1718347" y="5659503"/>
              <a:ext cx="18976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b="1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보안 사각지대 차단 필요성 증대</a:t>
              </a:r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445E763E-5E57-4D91-8C0E-57CFD91FB0E2}"/>
                </a:ext>
              </a:extLst>
            </p:cNvPr>
            <p:cNvSpPr/>
            <p:nvPr/>
          </p:nvSpPr>
          <p:spPr>
            <a:xfrm>
              <a:off x="1727685" y="5813172"/>
              <a:ext cx="2512630" cy="451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t">
                <a:lnSpc>
                  <a:spcPts val="1400"/>
                </a:lnSpc>
              </a:pPr>
              <a:r>
                <a:rPr lang="ko-KR" altLang="en-US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 </a:t>
              </a:r>
              <a:r>
                <a:rPr lang="ko-KR" altLang="en-US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외부 </a:t>
              </a:r>
              <a:r>
                <a:rPr lang="en-US" altLang="ko-KR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PC</a:t>
              </a:r>
              <a:r>
                <a:rPr lang="ko-KR" altLang="en-US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의 회사 내부 접속 방지 </a:t>
              </a:r>
            </a:p>
            <a:p>
              <a:pPr fontAlgn="t">
                <a:lnSpc>
                  <a:spcPts val="1400"/>
                </a:lnSpc>
              </a:pPr>
              <a:r>
                <a:rPr lang="ko-KR" altLang="en-US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sym typeface="Wingdings"/>
                </a:rPr>
                <a:t> </a:t>
              </a:r>
              <a:r>
                <a:rPr lang="ko-KR" altLang="en-US" sz="900" spc="-5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333333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악성코드에 의한 감염 위험 차단 필요</a:t>
              </a:r>
            </a:p>
          </p:txBody>
        </p:sp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1E6D97AC-7C97-4200-BF1D-E5D356651DFE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9" y="5869626"/>
            <a:ext cx="439668" cy="43966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3CC0A1B-D053-4A54-89AF-B19BBCCD54F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0" t="26656" r="20350" b="30722"/>
          <a:stretch>
            <a:fillRect/>
          </a:stretch>
        </p:blipFill>
        <p:spPr>
          <a:xfrm>
            <a:off x="7969905" y="3111635"/>
            <a:ext cx="668406" cy="671214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6C64D673-8AB7-4FEF-9F32-8AC7E87192A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32" r="82716" b="32046"/>
          <a:stretch>
            <a:fillRect/>
          </a:stretch>
        </p:blipFill>
        <p:spPr>
          <a:xfrm>
            <a:off x="4775878" y="3082805"/>
            <a:ext cx="949220" cy="671214"/>
          </a:xfrm>
          <a:prstGeom prst="rect">
            <a:avLst/>
          </a:prstGeom>
        </p:spPr>
      </p:pic>
      <p:cxnSp>
        <p:nvCxnSpPr>
          <p:cNvPr id="104" name="직선 화살표 연결선 103">
            <a:extLst>
              <a:ext uri="{FF2B5EF4-FFF2-40B4-BE49-F238E27FC236}">
                <a16:creationId xmlns:a16="http://schemas.microsoft.com/office/drawing/2014/main" id="{78FF59F9-D32A-4D66-AE6A-1EE91D21299B}"/>
              </a:ext>
            </a:extLst>
          </p:cNvPr>
          <p:cNvCxnSpPr/>
          <p:nvPr/>
        </p:nvCxnSpPr>
        <p:spPr>
          <a:xfrm flipH="1">
            <a:off x="5725098" y="3447242"/>
            <a:ext cx="2257324" cy="0"/>
          </a:xfrm>
          <a:prstGeom prst="straightConnector1">
            <a:avLst/>
          </a:prstGeom>
          <a:ln w="19050">
            <a:solidFill>
              <a:srgbClr val="11468E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94697C3-89A3-448D-BB48-14192E8ED622}"/>
              </a:ext>
            </a:extLst>
          </p:cNvPr>
          <p:cNvSpPr/>
          <p:nvPr/>
        </p:nvSpPr>
        <p:spPr>
          <a:xfrm>
            <a:off x="5889214" y="2600908"/>
            <a:ext cx="1902804" cy="1656258"/>
          </a:xfrm>
          <a:prstGeom prst="roundRect">
            <a:avLst>
              <a:gd name="adj" fmla="val 6752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</a:endParaRPr>
          </a:p>
        </p:txBody>
      </p:sp>
      <p:pic>
        <p:nvPicPr>
          <p:cNvPr id="19" name="그림 18" descr="그리기, 시계이(가) 표시된 사진&#10;&#10;자동 생성된 설명">
            <a:extLst>
              <a:ext uri="{FF2B5EF4-FFF2-40B4-BE49-F238E27FC236}">
                <a16:creationId xmlns:a16="http://schemas.microsoft.com/office/drawing/2014/main" id="{344D0F9B-7C12-4EAD-933B-4497A21C97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374" y="2636724"/>
            <a:ext cx="1338485" cy="234000"/>
          </a:xfrm>
          <a:prstGeom prst="rect">
            <a:avLst/>
          </a:prstGeom>
        </p:spPr>
      </p:pic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1F01590E-6D87-4F38-A269-52AE1E9DB6AF}"/>
              </a:ext>
            </a:extLst>
          </p:cNvPr>
          <p:cNvSpPr/>
          <p:nvPr/>
        </p:nvSpPr>
        <p:spPr>
          <a:xfrm rot="10800000" flipV="1">
            <a:off x="6062204" y="2914285"/>
            <a:ext cx="1578985" cy="45719"/>
          </a:xfrm>
          <a:custGeom>
            <a:avLst/>
            <a:gdLst>
              <a:gd name="connsiteX0" fmla="*/ 0 w 3976381"/>
              <a:gd name="connsiteY0" fmla="*/ 0 h 0"/>
              <a:gd name="connsiteX1" fmla="*/ 3976381 w 397638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76381">
                <a:moveTo>
                  <a:pt x="0" y="0"/>
                </a:moveTo>
                <a:lnTo>
                  <a:pt x="3976381" y="0"/>
                </a:ln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CBE49921-7584-41F7-91CE-C7CFAC72037A}"/>
              </a:ext>
            </a:extLst>
          </p:cNvPr>
          <p:cNvSpPr/>
          <p:nvPr/>
        </p:nvSpPr>
        <p:spPr>
          <a:xfrm>
            <a:off x="6362710" y="2993102"/>
            <a:ext cx="2153194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1" indent="-10800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ko-KR" altLang="en-US" sz="900" spc="-10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웹 브라우저 통한 쉽게 접속</a:t>
            </a:r>
            <a:endParaRPr lang="en-US" altLang="ko-KR" sz="900" spc="-10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08000" lvl="1" indent="-10800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altLang="ko-KR" sz="900" spc="-10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VPN</a:t>
            </a:r>
            <a:r>
              <a:rPr lang="ko-KR" altLang="en-US" sz="900" spc="-10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등 별도 </a:t>
            </a:r>
            <a:r>
              <a:rPr lang="en-US" altLang="ko-KR" sz="900" spc="-10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S/W</a:t>
            </a:r>
            <a:r>
              <a:rPr lang="ko-KR" altLang="en-US" sz="900" spc="-10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설치 불필요</a:t>
            </a:r>
            <a:endParaRPr lang="en-US" altLang="ko-KR" sz="900" spc="-10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50BA67C0-2B80-4827-A371-275D95FFBAE0}"/>
              </a:ext>
            </a:extLst>
          </p:cNvPr>
          <p:cNvSpPr/>
          <p:nvPr/>
        </p:nvSpPr>
        <p:spPr>
          <a:xfrm>
            <a:off x="6362710" y="3599693"/>
            <a:ext cx="1429308" cy="553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1" indent="-1080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ko-KR" altLang="en-US" sz="900" spc="-7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스크린 마킹 기능 </a:t>
            </a:r>
            <a:endParaRPr lang="en-US" altLang="ko-KR" sz="900" spc="-7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08000" lvl="1" indent="-10800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ko-KR" altLang="en-US" sz="900" spc="-7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파일다운로드 방지</a:t>
            </a:r>
            <a:endParaRPr lang="en-US" altLang="ko-KR" sz="900" spc="-7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08000" lvl="1" indent="-10800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ko-KR" altLang="en-US" sz="900" spc="-7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원격 </a:t>
            </a:r>
            <a:r>
              <a:rPr lang="en-US" altLang="ko-KR" sz="900" spc="-7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PC </a:t>
            </a:r>
            <a:r>
              <a:rPr lang="ko-KR" altLang="en-US" sz="900" spc="-7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실시간 접속 현황 </a:t>
            </a:r>
          </a:p>
        </p:txBody>
      </p:sp>
      <p:sp>
        <p:nvSpPr>
          <p:cNvPr id="109" name="TextBox 12">
            <a:extLst>
              <a:ext uri="{FF2B5EF4-FFF2-40B4-BE49-F238E27FC236}">
                <a16:creationId xmlns:a16="http://schemas.microsoft.com/office/drawing/2014/main" id="{169AB2E3-7F63-4078-A5C6-B6F8741F9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8100" y="2999604"/>
            <a:ext cx="404493" cy="453183"/>
          </a:xfrm>
          <a:prstGeom prst="rect">
            <a:avLst/>
          </a:prstGeom>
          <a:solidFill>
            <a:srgbClr val="2690C7"/>
          </a:solidFill>
          <a:ln>
            <a:noFill/>
          </a:ln>
        </p:spPr>
        <p:txBody>
          <a:bodyPr wrap="square" lIns="0" tIns="72000" rIns="0" bIns="720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00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높은</a:t>
            </a:r>
          </a:p>
          <a:p>
            <a:pPr algn="ctr" eaLnBrk="1" hangingPunct="1"/>
            <a:r>
              <a:rPr lang="ko-KR" altLang="en-US" sz="100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범용성</a:t>
            </a:r>
          </a:p>
        </p:txBody>
      </p:sp>
      <p:sp>
        <p:nvSpPr>
          <p:cNvPr id="110" name="TextBox 12">
            <a:extLst>
              <a:ext uri="{FF2B5EF4-FFF2-40B4-BE49-F238E27FC236}">
                <a16:creationId xmlns:a16="http://schemas.microsoft.com/office/drawing/2014/main" id="{05B99C96-0378-4AE8-AB04-4BFD7B284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8100" y="3529373"/>
            <a:ext cx="404493" cy="679774"/>
          </a:xfrm>
          <a:prstGeom prst="rect">
            <a:avLst/>
          </a:prstGeom>
          <a:solidFill>
            <a:srgbClr val="2690C7"/>
          </a:solidFill>
          <a:ln>
            <a:noFill/>
          </a:ln>
        </p:spPr>
        <p:txBody>
          <a:bodyPr wrap="square" lIns="0" tIns="108000" rIns="0" bIns="1080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00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강력한</a:t>
            </a:r>
          </a:p>
          <a:p>
            <a:pPr algn="ctr" eaLnBrk="1" hangingPunct="1"/>
            <a:r>
              <a:rPr lang="ko-KR" altLang="en-US" sz="100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보안</a:t>
            </a:r>
            <a:endParaRPr lang="en-US" altLang="ko-KR" sz="100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itchFamily="34" charset="0"/>
            </a:endParaRPr>
          </a:p>
          <a:p>
            <a:pPr algn="ctr" eaLnBrk="1" hangingPunct="1"/>
            <a:r>
              <a:rPr lang="ko-KR" altLang="en-US" sz="100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rPr>
              <a:t>기능</a:t>
            </a:r>
          </a:p>
        </p:txBody>
      </p:sp>
    </p:spTree>
    <p:extLst>
      <p:ext uri="{BB962C8B-B14F-4D97-AF65-F5344CB8AC3E}">
        <p14:creationId xmlns:p14="http://schemas.microsoft.com/office/powerpoint/2010/main" val="9313603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90E5F43A-C368-45B3-B791-5CF632F31186}"/>
              </a:ext>
            </a:extLst>
          </p:cNvPr>
          <p:cNvSpPr/>
          <p:nvPr/>
        </p:nvSpPr>
        <p:spPr>
          <a:xfrm>
            <a:off x="1043608" y="3916392"/>
            <a:ext cx="7500446" cy="1142422"/>
          </a:xfrm>
          <a:prstGeom prst="rect">
            <a:avLst/>
          </a:prstGeom>
          <a:pattFill prst="narHorz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350">
            <a:solidFill>
              <a:srgbClr val="2690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ABF4DB74-3F0B-4267-A095-B723A4E7FE89}"/>
              </a:ext>
            </a:extLst>
          </p:cNvPr>
          <p:cNvCxnSpPr/>
          <p:nvPr/>
        </p:nvCxnSpPr>
        <p:spPr>
          <a:xfrm>
            <a:off x="2496816" y="4484748"/>
            <a:ext cx="1603656" cy="4066"/>
          </a:xfrm>
          <a:prstGeom prst="straightConnector1">
            <a:avLst/>
          </a:prstGeom>
          <a:ln w="31750">
            <a:solidFill>
              <a:srgbClr val="9AC1E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D4B5583-2AC8-4046-9FCD-C08DE29BEDCC}"/>
              </a:ext>
            </a:extLst>
          </p:cNvPr>
          <p:cNvSpPr/>
          <p:nvPr/>
        </p:nvSpPr>
        <p:spPr>
          <a:xfrm>
            <a:off x="1032228" y="2057163"/>
            <a:ext cx="2374242" cy="1331364"/>
          </a:xfrm>
          <a:prstGeom prst="roundRect">
            <a:avLst>
              <a:gd name="adj" fmla="val 1731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1" name="사각형: 둥근 모서리 180">
            <a:extLst>
              <a:ext uri="{FF2B5EF4-FFF2-40B4-BE49-F238E27FC236}">
                <a16:creationId xmlns:a16="http://schemas.microsoft.com/office/drawing/2014/main" id="{0B6D0049-F4EA-4C2B-8ED2-9317B6F2091B}"/>
              </a:ext>
            </a:extLst>
          </p:cNvPr>
          <p:cNvSpPr/>
          <p:nvPr/>
        </p:nvSpPr>
        <p:spPr>
          <a:xfrm>
            <a:off x="6127733" y="2057163"/>
            <a:ext cx="2620979" cy="1331364"/>
          </a:xfrm>
          <a:prstGeom prst="roundRect">
            <a:avLst>
              <a:gd name="adj" fmla="val 4006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0" name="사각형: 둥근 모서리 179">
            <a:extLst>
              <a:ext uri="{FF2B5EF4-FFF2-40B4-BE49-F238E27FC236}">
                <a16:creationId xmlns:a16="http://schemas.microsoft.com/office/drawing/2014/main" id="{F8E971FA-F3C6-45B5-98B5-63407187DD73}"/>
              </a:ext>
            </a:extLst>
          </p:cNvPr>
          <p:cNvSpPr/>
          <p:nvPr/>
        </p:nvSpPr>
        <p:spPr>
          <a:xfrm>
            <a:off x="3545999" y="2057163"/>
            <a:ext cx="2411303" cy="1331364"/>
          </a:xfrm>
          <a:prstGeom prst="roundRect">
            <a:avLst>
              <a:gd name="adj" fmla="val 2304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47">
            <a:extLst>
              <a:ext uri="{FF2B5EF4-FFF2-40B4-BE49-F238E27FC236}">
                <a16:creationId xmlns:a16="http://schemas.microsoft.com/office/drawing/2014/main" id="{C64D1524-E686-4E9F-A749-99F5691470E3}"/>
              </a:ext>
            </a:extLst>
          </p:cNvPr>
          <p:cNvSpPr/>
          <p:nvPr/>
        </p:nvSpPr>
        <p:spPr>
          <a:xfrm>
            <a:off x="0" y="3501008"/>
            <a:ext cx="9144000" cy="374601"/>
          </a:xfrm>
          <a:prstGeom prst="roundRect">
            <a:avLst>
              <a:gd name="adj" fmla="val 3554"/>
            </a:avLst>
          </a:prstGeom>
          <a:pattFill prst="ltUpDiag">
            <a:fgClr>
              <a:schemeClr val="tx2">
                <a:lumMod val="40000"/>
                <a:lumOff val="60000"/>
              </a:schemeClr>
            </a:fgClr>
            <a:bgClr>
              <a:schemeClr val="bg1"/>
            </a:bgClr>
          </a:patt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64" name="Picture 40" descr="랜섬웨어를 유포 수법 진화... 이제는 견적서 위장 - 동양일보 '이땅의 푸른 깃발'">
            <a:extLst>
              <a:ext uri="{FF2B5EF4-FFF2-40B4-BE49-F238E27FC236}">
                <a16:creationId xmlns:a16="http://schemas.microsoft.com/office/drawing/2014/main" id="{65A97015-287B-45A1-98ED-2A364C981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26"/>
          <a:stretch>
            <a:fillRect/>
          </a:stretch>
        </p:blipFill>
        <p:spPr bwMode="auto">
          <a:xfrm>
            <a:off x="4209389" y="2072080"/>
            <a:ext cx="1565788" cy="131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7" name="그룹 66"/>
          <p:cNvGrpSpPr/>
          <p:nvPr/>
        </p:nvGrpSpPr>
        <p:grpSpPr>
          <a:xfrm>
            <a:off x="304478" y="518737"/>
            <a:ext cx="7723906" cy="707886"/>
            <a:chOff x="304478" y="518737"/>
            <a:chExt cx="7723906" cy="707886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7723906" cy="707886"/>
              <a:chOff x="323528" y="425846"/>
              <a:chExt cx="7723906" cy="70788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7084280" cy="49205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 lvl="0">
                  <a:lnSpc>
                    <a:spcPts val="3075"/>
                  </a:lnSpc>
                  <a:defRPr/>
                </a:pPr>
                <a:r>
                  <a:rPr lang="en-US" altLang="ko-KR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Security 365 - SHIELDEX Mail/File/Web Online</a:t>
                </a:r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03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Security as a Service, </a:t>
              </a:r>
              <a:r>
                <a:rPr lang="en-US" altLang="ko-KR" sz="800" b="1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SEcaas</a:t>
              </a:r>
              <a:endParaRPr lang="en-US" altLang="ko-KR" sz="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>
              <a:lnSpc>
                <a:spcPts val="2600"/>
              </a:lnSpc>
              <a:defRPr/>
            </a:pP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파일</a:t>
            </a:r>
            <a:r>
              <a:rPr lang="en-US" altLang="ko-KR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메일</a:t>
            </a:r>
            <a:r>
              <a:rPr lang="en-US" altLang="ko-KR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웹 등 다양한 전자문서 형태 악성코드의 근본적인 대응 솔루션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188DDC7-025E-48F7-BF75-95B35D680D9B}"/>
              </a:ext>
            </a:extLst>
          </p:cNvPr>
          <p:cNvSpPr/>
          <p:nvPr/>
        </p:nvSpPr>
        <p:spPr>
          <a:xfrm>
            <a:off x="1032228" y="3534814"/>
            <a:ext cx="2374241" cy="297704"/>
          </a:xfrm>
          <a:prstGeom prst="rect">
            <a:avLst/>
          </a:prstGeom>
          <a:solidFill>
            <a:srgbClr val="2690C7"/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2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SHIELDEX File Online</a:t>
            </a:r>
            <a:r>
              <a:rPr lang="en-US" altLang="ko-KR" sz="1200" b="1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931C0B6-A12E-4CA3-8417-2BB85F51C205}"/>
              </a:ext>
            </a:extLst>
          </p:cNvPr>
          <p:cNvSpPr/>
          <p:nvPr/>
        </p:nvSpPr>
        <p:spPr>
          <a:xfrm>
            <a:off x="3545999" y="3534814"/>
            <a:ext cx="2430157" cy="297704"/>
          </a:xfrm>
          <a:prstGeom prst="rect">
            <a:avLst/>
          </a:prstGeom>
          <a:solidFill>
            <a:srgbClr val="2690C7"/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2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SHIELDEX Mail Online</a:t>
            </a:r>
            <a:r>
              <a:rPr lang="en-US" altLang="ko-KR" sz="1200" b="1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429C9F0-7A09-466F-B1ED-DB2B5A024CA2}"/>
              </a:ext>
            </a:extLst>
          </p:cNvPr>
          <p:cNvSpPr/>
          <p:nvPr/>
        </p:nvSpPr>
        <p:spPr>
          <a:xfrm>
            <a:off x="6120171" y="3534814"/>
            <a:ext cx="2628541" cy="297704"/>
          </a:xfrm>
          <a:prstGeom prst="rect">
            <a:avLst/>
          </a:prstGeom>
          <a:solidFill>
            <a:srgbClr val="2690C7"/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2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SHIELDEX Web Online</a:t>
            </a:r>
            <a:r>
              <a:rPr lang="en-US" altLang="ko-KR" sz="1200" b="1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</a:p>
        </p:txBody>
      </p:sp>
      <p:sp>
        <p:nvSpPr>
          <p:cNvPr id="10" name="Freeform 86">
            <a:extLst>
              <a:ext uri="{FF2B5EF4-FFF2-40B4-BE49-F238E27FC236}">
                <a16:creationId xmlns:a16="http://schemas.microsoft.com/office/drawing/2014/main" id="{59EC8561-9C0D-4D65-949D-31AEB001F0DF}"/>
              </a:ext>
            </a:extLst>
          </p:cNvPr>
          <p:cNvSpPr>
            <a:spLocks noEditPoints="1"/>
          </p:cNvSpPr>
          <p:nvPr/>
        </p:nvSpPr>
        <p:spPr bwMode="auto">
          <a:xfrm>
            <a:off x="3707904" y="2708920"/>
            <a:ext cx="338731" cy="353379"/>
          </a:xfrm>
          <a:custGeom>
            <a:avLst/>
            <a:gdLst/>
            <a:ahLst/>
            <a:cxnLst>
              <a:cxn ang="0">
                <a:pos x="68" y="92"/>
              </a:cxn>
              <a:cxn ang="0">
                <a:pos x="43" y="97"/>
              </a:cxn>
              <a:cxn ang="0">
                <a:pos x="0" y="53"/>
              </a:cxn>
              <a:cxn ang="0">
                <a:pos x="51" y="0"/>
              </a:cxn>
              <a:cxn ang="0">
                <a:pos x="93" y="40"/>
              </a:cxn>
              <a:cxn ang="0">
                <a:pos x="67" y="73"/>
              </a:cxn>
              <a:cxn ang="0">
                <a:pos x="55" y="63"/>
              </a:cxn>
              <a:cxn ang="0">
                <a:pos x="55" y="63"/>
              </a:cxn>
              <a:cxn ang="0">
                <a:pos x="37" y="73"/>
              </a:cxn>
              <a:cxn ang="0">
                <a:pos x="21" y="55"/>
              </a:cxn>
              <a:cxn ang="0">
                <a:pos x="54" y="23"/>
              </a:cxn>
              <a:cxn ang="0">
                <a:pos x="70" y="26"/>
              </a:cxn>
              <a:cxn ang="0">
                <a:pos x="66" y="52"/>
              </a:cxn>
              <a:cxn ang="0">
                <a:pos x="70" y="64"/>
              </a:cxn>
              <a:cxn ang="0">
                <a:pos x="83" y="41"/>
              </a:cxn>
              <a:cxn ang="0">
                <a:pos x="50" y="9"/>
              </a:cxn>
              <a:cxn ang="0">
                <a:pos x="10" y="52"/>
              </a:cxn>
              <a:cxn ang="0">
                <a:pos x="46" y="88"/>
              </a:cxn>
              <a:cxn ang="0">
                <a:pos x="66" y="84"/>
              </a:cxn>
              <a:cxn ang="0">
                <a:pos x="68" y="92"/>
              </a:cxn>
              <a:cxn ang="0">
                <a:pos x="56" y="34"/>
              </a:cxn>
              <a:cxn ang="0">
                <a:pos x="52" y="34"/>
              </a:cxn>
              <a:cxn ang="0">
                <a:pos x="35" y="54"/>
              </a:cxn>
              <a:cxn ang="0">
                <a:pos x="42" y="62"/>
              </a:cxn>
              <a:cxn ang="0">
                <a:pos x="54" y="48"/>
              </a:cxn>
              <a:cxn ang="0">
                <a:pos x="56" y="34"/>
              </a:cxn>
            </a:cxnLst>
            <a:rect l="0" t="0" r="r" b="b"/>
            <a:pathLst>
              <a:path w="93" h="97">
                <a:moveTo>
                  <a:pt x="68" y="92"/>
                </a:moveTo>
                <a:cubicBezTo>
                  <a:pt x="60" y="95"/>
                  <a:pt x="53" y="97"/>
                  <a:pt x="43" y="97"/>
                </a:cubicBezTo>
                <a:cubicBezTo>
                  <a:pt x="20" y="97"/>
                  <a:pt x="0" y="80"/>
                  <a:pt x="0" y="53"/>
                </a:cubicBezTo>
                <a:cubicBezTo>
                  <a:pt x="0" y="25"/>
                  <a:pt x="20" y="0"/>
                  <a:pt x="51" y="0"/>
                </a:cubicBezTo>
                <a:cubicBezTo>
                  <a:pt x="76" y="0"/>
                  <a:pt x="93" y="17"/>
                  <a:pt x="93" y="40"/>
                </a:cubicBezTo>
                <a:cubicBezTo>
                  <a:pt x="93" y="61"/>
                  <a:pt x="82" y="73"/>
                  <a:pt x="67" y="73"/>
                </a:cubicBezTo>
                <a:cubicBezTo>
                  <a:pt x="61" y="73"/>
                  <a:pt x="56" y="70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0" y="70"/>
                  <a:pt x="44" y="73"/>
                  <a:pt x="37" y="73"/>
                </a:cubicBezTo>
                <a:cubicBezTo>
                  <a:pt x="28" y="73"/>
                  <a:pt x="21" y="67"/>
                  <a:pt x="21" y="55"/>
                </a:cubicBezTo>
                <a:cubicBezTo>
                  <a:pt x="21" y="38"/>
                  <a:pt x="34" y="23"/>
                  <a:pt x="54" y="23"/>
                </a:cubicBezTo>
                <a:cubicBezTo>
                  <a:pt x="60" y="23"/>
                  <a:pt x="67" y="24"/>
                  <a:pt x="70" y="26"/>
                </a:cubicBezTo>
                <a:cubicBezTo>
                  <a:pt x="66" y="52"/>
                  <a:pt x="66" y="52"/>
                  <a:pt x="66" y="52"/>
                </a:cubicBezTo>
                <a:cubicBezTo>
                  <a:pt x="65" y="60"/>
                  <a:pt x="66" y="64"/>
                  <a:pt x="70" y="64"/>
                </a:cubicBezTo>
                <a:cubicBezTo>
                  <a:pt x="76" y="64"/>
                  <a:pt x="83" y="57"/>
                  <a:pt x="83" y="41"/>
                </a:cubicBezTo>
                <a:cubicBezTo>
                  <a:pt x="83" y="23"/>
                  <a:pt x="72" y="9"/>
                  <a:pt x="50" y="9"/>
                </a:cubicBezTo>
                <a:cubicBezTo>
                  <a:pt x="29" y="9"/>
                  <a:pt x="10" y="25"/>
                  <a:pt x="10" y="52"/>
                </a:cubicBezTo>
                <a:cubicBezTo>
                  <a:pt x="10" y="75"/>
                  <a:pt x="25" y="88"/>
                  <a:pt x="46" y="88"/>
                </a:cubicBezTo>
                <a:cubicBezTo>
                  <a:pt x="53" y="88"/>
                  <a:pt x="60" y="87"/>
                  <a:pt x="66" y="84"/>
                </a:cubicBezTo>
                <a:lnTo>
                  <a:pt x="68" y="92"/>
                </a:lnTo>
                <a:close/>
                <a:moveTo>
                  <a:pt x="56" y="34"/>
                </a:moveTo>
                <a:cubicBezTo>
                  <a:pt x="55" y="34"/>
                  <a:pt x="53" y="34"/>
                  <a:pt x="52" y="34"/>
                </a:cubicBezTo>
                <a:cubicBezTo>
                  <a:pt x="43" y="34"/>
                  <a:pt x="35" y="43"/>
                  <a:pt x="35" y="54"/>
                </a:cubicBezTo>
                <a:cubicBezTo>
                  <a:pt x="35" y="59"/>
                  <a:pt x="38" y="62"/>
                  <a:pt x="42" y="62"/>
                </a:cubicBezTo>
                <a:cubicBezTo>
                  <a:pt x="47" y="62"/>
                  <a:pt x="53" y="56"/>
                  <a:pt x="54" y="48"/>
                </a:cubicBezTo>
                <a:lnTo>
                  <a:pt x="56" y="3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2" name="모서리가 둥근 직사각형 87">
            <a:extLst>
              <a:ext uri="{FF2B5EF4-FFF2-40B4-BE49-F238E27FC236}">
                <a16:creationId xmlns:a16="http://schemas.microsoft.com/office/drawing/2014/main" id="{A6CA9E5D-984F-4712-9618-ED92ACFF8A8D}"/>
              </a:ext>
            </a:extLst>
          </p:cNvPr>
          <p:cNvSpPr/>
          <p:nvPr/>
        </p:nvSpPr>
        <p:spPr>
          <a:xfrm>
            <a:off x="1063822" y="5121188"/>
            <a:ext cx="4912334" cy="1340194"/>
          </a:xfrm>
          <a:prstGeom prst="roundRect">
            <a:avLst>
              <a:gd name="adj" fmla="val 2389"/>
            </a:avLst>
          </a:prstGeom>
          <a:noFill/>
          <a:ln w="9525">
            <a:solidFill>
              <a:srgbClr val="253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1" name="모서리가 둥근 직사각형 87">
            <a:extLst>
              <a:ext uri="{FF2B5EF4-FFF2-40B4-BE49-F238E27FC236}">
                <a16:creationId xmlns:a16="http://schemas.microsoft.com/office/drawing/2014/main" id="{1D30B4C1-5C00-4B94-BB0B-F8EBC29D7E21}"/>
              </a:ext>
            </a:extLst>
          </p:cNvPr>
          <p:cNvSpPr/>
          <p:nvPr/>
        </p:nvSpPr>
        <p:spPr>
          <a:xfrm>
            <a:off x="6120172" y="5121188"/>
            <a:ext cx="2628541" cy="1340194"/>
          </a:xfrm>
          <a:prstGeom prst="roundRect">
            <a:avLst>
              <a:gd name="adj" fmla="val 2389"/>
            </a:avLst>
          </a:prstGeom>
          <a:noFill/>
          <a:ln w="9525">
            <a:solidFill>
              <a:srgbClr val="253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8617DC-36B8-435A-9155-41FEE1EA3B80}"/>
              </a:ext>
            </a:extLst>
          </p:cNvPr>
          <p:cNvSpPr txBox="1"/>
          <p:nvPr/>
        </p:nvSpPr>
        <p:spPr>
          <a:xfrm>
            <a:off x="339932" y="6473830"/>
            <a:ext cx="41379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* </a:t>
            </a:r>
            <a:r>
              <a:rPr kumimoji="0" lang="ko-KR" altLang="en-US" sz="800" b="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출처</a:t>
            </a:r>
            <a:r>
              <a:rPr kumimoji="0" lang="en-US" altLang="ko-KR" sz="800" b="0" i="0" u="none" strike="noStrike" kern="1200" cap="none" spc="0" normalizeH="0" baseline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en-US" altLang="ko-KR" sz="8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Gartner 2019</a:t>
            </a:r>
            <a:endParaRPr kumimoji="0" lang="ko-KR" altLang="en-US" sz="800" b="0" i="0" u="none" strike="noStrike" kern="1200" cap="none" spc="0" normalizeH="0" baseline="0" noProof="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EFD3B44-1F3C-436E-878B-A27EB86CF910}"/>
              </a:ext>
            </a:extLst>
          </p:cNvPr>
          <p:cNvSpPr txBox="1"/>
          <p:nvPr/>
        </p:nvSpPr>
        <p:spPr>
          <a:xfrm>
            <a:off x="783137" y="2780928"/>
            <a:ext cx="1337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>
                <a:solidFill>
                  <a:srgbClr val="25242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인터넷 </a:t>
            </a:r>
            <a:endParaRPr lang="en-US" altLang="ko-KR" sz="1000">
              <a:solidFill>
                <a:srgbClr val="25242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000">
                <a:solidFill>
                  <a:srgbClr val="25242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다운로드 파일</a:t>
            </a:r>
            <a:endParaRPr lang="en-US" altLang="ko-KR" sz="1000">
              <a:solidFill>
                <a:srgbClr val="25242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087BCEC6-73E6-4D75-8388-78A2B9761226}"/>
              </a:ext>
            </a:extLst>
          </p:cNvPr>
          <p:cNvSpPr txBox="1"/>
          <p:nvPr/>
        </p:nvSpPr>
        <p:spPr>
          <a:xfrm>
            <a:off x="3471116" y="3072820"/>
            <a:ext cx="824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>
                <a:solidFill>
                  <a:srgbClr val="25242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메일 </a:t>
            </a:r>
            <a:endParaRPr lang="en-US" altLang="ko-KR" sz="1000">
              <a:solidFill>
                <a:srgbClr val="25242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4E1FC4F-C60C-478C-B9F9-4E7EDA3C5E7E}"/>
              </a:ext>
            </a:extLst>
          </p:cNvPr>
          <p:cNvSpPr txBox="1"/>
          <p:nvPr/>
        </p:nvSpPr>
        <p:spPr>
          <a:xfrm>
            <a:off x="5803756" y="2893623"/>
            <a:ext cx="13378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>
                <a:solidFill>
                  <a:srgbClr val="25242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웹</a:t>
            </a:r>
            <a:endParaRPr lang="en-US" altLang="ko-KR" sz="1000">
              <a:solidFill>
                <a:srgbClr val="25242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66" name="Picture 42" descr="한국랜섬웨어침해대응센터">
            <a:extLst>
              <a:ext uri="{FF2B5EF4-FFF2-40B4-BE49-F238E27FC236}">
                <a16:creationId xmlns:a16="http://schemas.microsoft.com/office/drawing/2014/main" id="{5720D3D6-D0F2-404E-9DCD-CCEDBA887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" r="21264"/>
          <a:stretch>
            <a:fillRect/>
          </a:stretch>
        </p:blipFill>
        <p:spPr bwMode="auto">
          <a:xfrm>
            <a:off x="1857180" y="2240868"/>
            <a:ext cx="1482201" cy="97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이등변 삼각형 128">
            <a:extLst>
              <a:ext uri="{FF2B5EF4-FFF2-40B4-BE49-F238E27FC236}">
                <a16:creationId xmlns:a16="http://schemas.microsoft.com/office/drawing/2014/main" id="{82D87BDB-980B-48DB-AE6A-29718A89C545}"/>
              </a:ext>
            </a:extLst>
          </p:cNvPr>
          <p:cNvSpPr/>
          <p:nvPr/>
        </p:nvSpPr>
        <p:spPr>
          <a:xfrm rot="10800000">
            <a:off x="1909510" y="3409238"/>
            <a:ext cx="716326" cy="99276"/>
          </a:xfrm>
          <a:prstGeom prst="triangle">
            <a:avLst/>
          </a:prstGeom>
          <a:solidFill>
            <a:srgbClr val="9AC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64" name="이등변 삼각형 163">
            <a:extLst>
              <a:ext uri="{FF2B5EF4-FFF2-40B4-BE49-F238E27FC236}">
                <a16:creationId xmlns:a16="http://schemas.microsoft.com/office/drawing/2014/main" id="{37EC9F9D-CAD6-42D9-A464-15D64094393A}"/>
              </a:ext>
            </a:extLst>
          </p:cNvPr>
          <p:cNvSpPr/>
          <p:nvPr/>
        </p:nvSpPr>
        <p:spPr>
          <a:xfrm rot="10800000">
            <a:off x="4343046" y="3409238"/>
            <a:ext cx="716326" cy="99276"/>
          </a:xfrm>
          <a:prstGeom prst="triangle">
            <a:avLst/>
          </a:prstGeom>
          <a:solidFill>
            <a:srgbClr val="9AC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65" name="이등변 삼각형 164">
            <a:extLst>
              <a:ext uri="{FF2B5EF4-FFF2-40B4-BE49-F238E27FC236}">
                <a16:creationId xmlns:a16="http://schemas.microsoft.com/office/drawing/2014/main" id="{874E8AB2-52D4-4ED3-93A5-B5F494161E95}"/>
              </a:ext>
            </a:extLst>
          </p:cNvPr>
          <p:cNvSpPr/>
          <p:nvPr/>
        </p:nvSpPr>
        <p:spPr>
          <a:xfrm rot="10800000">
            <a:off x="7128284" y="3409238"/>
            <a:ext cx="716326" cy="99276"/>
          </a:xfrm>
          <a:prstGeom prst="triangle">
            <a:avLst/>
          </a:prstGeom>
          <a:solidFill>
            <a:srgbClr val="9AC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071856B-7164-487C-9CA4-166C19027CC5}"/>
              </a:ext>
            </a:extLst>
          </p:cNvPr>
          <p:cNvSpPr/>
          <p:nvPr/>
        </p:nvSpPr>
        <p:spPr>
          <a:xfrm>
            <a:off x="368057" y="3933057"/>
            <a:ext cx="610620" cy="1141200"/>
          </a:xfrm>
          <a:prstGeom prst="rect">
            <a:avLst/>
          </a:prstGeom>
          <a:solidFill>
            <a:srgbClr val="9AC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marR="0" indent="0" algn="l" defTabSz="962025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481013" marR="0" indent="-23813" algn="l" defTabSz="962025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962025" marR="0" indent="-47625" algn="l" defTabSz="962025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443038" marR="0" indent="-71438" algn="l" defTabSz="962025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924050" marR="0" indent="-95250" algn="l" defTabSz="962025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228600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74320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320040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65760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 defTabSz="962025" fontAlgn="base">
              <a:spcBef>
                <a:spcPct val="0"/>
              </a:spcBef>
              <a:spcAft>
                <a:spcPct val="0"/>
              </a:spcAft>
              <a:buNone/>
              <a:defRPr kumimoji="1" b="0" i="0" normalizeH="0" noProof="0">
                <a:uLnTx/>
                <a:uFillTx/>
                <a:latin typeface="Calibri"/>
                <a:ea typeface="Arial" pitchFamily="34" charset="0"/>
                <a:cs typeface="Arial" pitchFamily="34" charset="0"/>
              </a:defRPr>
            </a:pPr>
            <a:endParaRPr kumimoji="1" lang="en-US" altLang="ko-KR" sz="1100" b="1" i="0" normalizeH="0" noProof="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chemeClr val="bg1"/>
              </a:solidFill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 defTabSz="962025" fontAlgn="base">
              <a:spcBef>
                <a:spcPct val="0"/>
              </a:spcBef>
              <a:spcAft>
                <a:spcPct val="0"/>
              </a:spcAft>
              <a:buNone/>
              <a:defRPr kumimoji="1" b="0" i="0" normalizeH="0" noProof="0">
                <a:uLnTx/>
                <a:uFillTx/>
                <a:latin typeface="Calibri"/>
                <a:ea typeface="Arial" pitchFamily="34" charset="0"/>
                <a:cs typeface="Arial" pitchFamily="34" charset="0"/>
              </a:defRPr>
            </a:pPr>
            <a:endParaRPr lang="en-US" altLang="ko-KR" sz="11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 defTabSz="962025" fontAlgn="base">
              <a:spcBef>
                <a:spcPct val="0"/>
              </a:spcBef>
              <a:spcAft>
                <a:spcPct val="0"/>
              </a:spcAft>
              <a:buNone/>
              <a:defRPr kumimoji="1" b="0" i="0" normalizeH="0" noProof="0">
                <a:uLnTx/>
                <a:uFillTx/>
                <a:latin typeface="Calibri"/>
                <a:ea typeface="Arial" pitchFamily="34" charset="0"/>
                <a:cs typeface="Arial" pitchFamily="34" charset="0"/>
              </a:defRPr>
            </a:pPr>
            <a:endParaRPr kumimoji="1" lang="en-US" altLang="ko-KR" sz="1100" b="1" i="0" normalizeH="0" noProof="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chemeClr val="bg1"/>
              </a:solidFill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 defTabSz="962025" fontAlgn="base">
              <a:spcBef>
                <a:spcPct val="0"/>
              </a:spcBef>
              <a:spcAft>
                <a:spcPct val="0"/>
              </a:spcAft>
              <a:buNone/>
              <a:defRPr kumimoji="1" b="0" i="0" normalizeH="0" noProof="0">
                <a:uLnTx/>
                <a:uFillTx/>
                <a:latin typeface="Calibri"/>
                <a:ea typeface="Arial" pitchFamily="34" charset="0"/>
                <a:cs typeface="Arial" pitchFamily="34" charset="0"/>
              </a:defRPr>
            </a:pPr>
            <a:r>
              <a:rPr kumimoji="1" lang="en-US" altLang="ko-KR" sz="1100" b="1" i="0" normalizeH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CDR </a:t>
            </a:r>
            <a:r>
              <a:rPr kumimoji="1" lang="ko-KR" altLang="en-US" sz="1100" b="1" i="0" normalizeH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기술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0863D1E1-0418-4E2C-BB82-3FF8488D5EDF}"/>
              </a:ext>
            </a:extLst>
          </p:cNvPr>
          <p:cNvSpPr/>
          <p:nvPr/>
        </p:nvSpPr>
        <p:spPr>
          <a:xfrm>
            <a:off x="6120171" y="5363026"/>
            <a:ext cx="26285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8" indent="-90488" fontAlgn="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Web </a:t>
            </a:r>
            <a:r>
              <a:rPr lang="ko-KR" altLang="en-US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보안 시장</a:t>
            </a:r>
            <a:r>
              <a:rPr lang="en-US" altLang="ko-KR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2024</a:t>
            </a:r>
            <a:r>
              <a:rPr lang="ko-KR" altLang="en-US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년까지 </a:t>
            </a:r>
            <a:r>
              <a:rPr lang="en-US" altLang="ko-KR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천억 달러 성장 전망 </a:t>
            </a:r>
            <a:endParaRPr lang="en-US" altLang="ko-KR" sz="1000" spc="-80" dirty="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90488" indent="-90488" fontAlgn="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Menlo Security </a:t>
            </a:r>
            <a:r>
              <a:rPr lang="ko-KR" altLang="en-US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등 글로벌 소수 플레이어 존재 </a:t>
            </a:r>
            <a:endParaRPr lang="en-US" altLang="ko-KR" sz="1000" spc="-80" dirty="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90488" indent="-90488" fontAlgn="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소프트캠프</a:t>
            </a:r>
            <a:r>
              <a:rPr lang="en-US" altLang="ko-KR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국내 유일 웹 격리 솔루션 제공</a:t>
            </a:r>
            <a:endParaRPr lang="en-US" altLang="ko-KR" sz="1000" spc="-80" dirty="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fontAlgn="t">
              <a:lnSpc>
                <a:spcPct val="150000"/>
              </a:lnSpc>
            </a:pPr>
            <a:r>
              <a:rPr lang="en-US" altLang="ko-KR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→ 글로벌 </a:t>
            </a:r>
            <a:r>
              <a:rPr lang="ko-KR" altLang="en-US" sz="1000" spc="-8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시장 진출 본격화</a:t>
            </a:r>
            <a:endParaRPr lang="en-US" altLang="ko-KR" sz="1000" spc="-80" dirty="0">
              <a:ln>
                <a:solidFill>
                  <a:schemeClr val="accent1">
                    <a:alpha val="0"/>
                  </a:schemeClr>
                </a:solidFill>
              </a:ln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1" name="직사각형 170">
            <a:extLst>
              <a:ext uri="{FF2B5EF4-FFF2-40B4-BE49-F238E27FC236}">
                <a16:creationId xmlns:a16="http://schemas.microsoft.com/office/drawing/2014/main" id="{9819ACC4-82E9-41CF-9D75-AEDF0F380BC5}"/>
              </a:ext>
            </a:extLst>
          </p:cNvPr>
          <p:cNvSpPr/>
          <p:nvPr/>
        </p:nvSpPr>
        <p:spPr>
          <a:xfrm>
            <a:off x="1116152" y="5171845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ko-KR" altLang="en-US" sz="11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31B38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타겟 시장</a:t>
            </a:r>
            <a:endParaRPr lang="en-US" altLang="ko-KR" sz="11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131B38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cxnSp>
        <p:nvCxnSpPr>
          <p:cNvPr id="172" name="직선 연결선 171">
            <a:extLst>
              <a:ext uri="{FF2B5EF4-FFF2-40B4-BE49-F238E27FC236}">
                <a16:creationId xmlns:a16="http://schemas.microsoft.com/office/drawing/2014/main" id="{22F5B827-3454-4534-BBF3-E653381BB90E}"/>
              </a:ext>
            </a:extLst>
          </p:cNvPr>
          <p:cNvCxnSpPr/>
          <p:nvPr/>
        </p:nvCxnSpPr>
        <p:spPr>
          <a:xfrm>
            <a:off x="1205952" y="5425546"/>
            <a:ext cx="27425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직사각형 172">
            <a:extLst>
              <a:ext uri="{FF2B5EF4-FFF2-40B4-BE49-F238E27FC236}">
                <a16:creationId xmlns:a16="http://schemas.microsoft.com/office/drawing/2014/main" id="{FE8F44BC-D259-43CD-A5E9-1CDB25028423}"/>
              </a:ext>
            </a:extLst>
          </p:cNvPr>
          <p:cNvSpPr/>
          <p:nvPr/>
        </p:nvSpPr>
        <p:spPr>
          <a:xfrm>
            <a:off x="3535207" y="5171845"/>
            <a:ext cx="69762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ko-KR" altLang="en-US" sz="11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31B38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시장현황</a:t>
            </a:r>
            <a:endParaRPr lang="en-US" altLang="ko-KR" sz="11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131B38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cxnSp>
        <p:nvCxnSpPr>
          <p:cNvPr id="174" name="직선 연결선 173">
            <a:extLst>
              <a:ext uri="{FF2B5EF4-FFF2-40B4-BE49-F238E27FC236}">
                <a16:creationId xmlns:a16="http://schemas.microsoft.com/office/drawing/2014/main" id="{408070FD-F8D4-4239-B799-79D8A819705E}"/>
              </a:ext>
            </a:extLst>
          </p:cNvPr>
          <p:cNvCxnSpPr/>
          <p:nvPr/>
        </p:nvCxnSpPr>
        <p:spPr>
          <a:xfrm>
            <a:off x="3625007" y="5425546"/>
            <a:ext cx="27425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D822A4F-7DEB-4A4B-BDC0-73EB1F1C90A2}"/>
              </a:ext>
            </a:extLst>
          </p:cNvPr>
          <p:cNvSpPr/>
          <p:nvPr/>
        </p:nvSpPr>
        <p:spPr>
          <a:xfrm>
            <a:off x="1073745" y="5367424"/>
            <a:ext cx="2512630" cy="1038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8" indent="-90488" fontAlgn="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00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외부에서 유입되는 다양한 파일의 유통 시 </a:t>
            </a:r>
            <a:br>
              <a:rPr lang="en-US" altLang="ko-KR" sz="1000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1000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위험에 노출되어 있는 기업</a:t>
            </a:r>
            <a:r>
              <a:rPr lang="en-US" altLang="ko-KR" sz="1000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000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공공기관 </a:t>
            </a:r>
            <a:endParaRPr lang="en-US" altLang="ko-KR" sz="1000" spc="-80" dirty="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33333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90488" indent="-90488" fontAlgn="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050" b="1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2019</a:t>
            </a:r>
            <a:r>
              <a:rPr lang="ko-KR" altLang="en-US" sz="1050" b="1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년 기준 일본 보안시장 </a:t>
            </a:r>
            <a:r>
              <a:rPr lang="en-US" altLang="ko-KR" sz="1050" b="1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$120</a:t>
            </a:r>
            <a:r>
              <a:rPr lang="ko-KR" altLang="en-US" sz="1050" b="1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억 </a:t>
            </a:r>
            <a:br>
              <a:rPr lang="en-US" altLang="ko-KR" sz="1050" b="1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1050" b="1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규모 </a:t>
            </a:r>
            <a:r>
              <a:rPr lang="en-US" altLang="ko-KR" sz="1050" b="1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· </a:t>
            </a:r>
            <a:r>
              <a:rPr lang="ko-KR" altLang="en-US" sz="1050" b="1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글로벌  보안시장 </a:t>
            </a:r>
            <a:r>
              <a:rPr lang="en-US" altLang="ko-KR" sz="1050" b="1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8.7% </a:t>
            </a:r>
            <a:r>
              <a:rPr lang="ko-KR" altLang="en-US" sz="1050" b="1" spc="-80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점유</a:t>
            </a:r>
            <a:endParaRPr lang="en-US" altLang="ko-KR" sz="1050" b="1" spc="-80" dirty="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D6C32BC-6680-4559-A33E-1AB7302CCE0C}"/>
              </a:ext>
            </a:extLst>
          </p:cNvPr>
          <p:cNvSpPr/>
          <p:nvPr/>
        </p:nvSpPr>
        <p:spPr>
          <a:xfrm>
            <a:off x="3482488" y="5367424"/>
            <a:ext cx="2512630" cy="796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8" indent="-90488" fontAlgn="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000" spc="-8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2020</a:t>
            </a:r>
            <a:r>
              <a:rPr lang="ko-KR" altLang="en-US" sz="1000" spc="-8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년 국내 新 보안 가이드라인 준비 </a:t>
            </a:r>
            <a:endParaRPr lang="en-US" altLang="ko-KR" sz="1000" spc="-8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33333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90488" indent="-90488" fontAlgn="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000" spc="-8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2017</a:t>
            </a:r>
            <a:r>
              <a:rPr lang="ko-KR" altLang="en-US" sz="1000" spc="-8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년 일본 </a:t>
            </a:r>
            <a:r>
              <a:rPr lang="en-US" altLang="ko-KR" sz="1000" spc="-8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SHIELDEX </a:t>
            </a:r>
            <a:r>
              <a:rPr lang="ko-KR" altLang="en-US" sz="1000" spc="-8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33333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자회사 설립 </a:t>
            </a:r>
            <a:endParaRPr lang="en-US" altLang="ko-KR" sz="1000" spc="-8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33333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90488" indent="-90488" fontAlgn="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spc="-8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일본 </a:t>
            </a:r>
            <a:r>
              <a:rPr lang="en-US" altLang="ko-KR" sz="1050" b="1" spc="-8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50</a:t>
            </a:r>
            <a:r>
              <a:rPr lang="ko-KR" altLang="en-US" sz="1050" b="1" spc="-8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여개 기관 및 공공기관 고객사 확보</a:t>
            </a:r>
            <a:r>
              <a:rPr lang="ko-KR" altLang="en-US" sz="1050" spc="-8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1050" spc="-8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7" name="직사각형 176">
            <a:extLst>
              <a:ext uri="{FF2B5EF4-FFF2-40B4-BE49-F238E27FC236}">
                <a16:creationId xmlns:a16="http://schemas.microsoft.com/office/drawing/2014/main" id="{AED81FE5-AB60-4EFC-82AA-D3146E16ABFC}"/>
              </a:ext>
            </a:extLst>
          </p:cNvPr>
          <p:cNvSpPr/>
          <p:nvPr/>
        </p:nvSpPr>
        <p:spPr>
          <a:xfrm>
            <a:off x="6123475" y="5171845"/>
            <a:ext cx="69762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ko-KR" altLang="en-US" sz="11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31B38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시장현황</a:t>
            </a:r>
            <a:endParaRPr lang="en-US" altLang="ko-KR" sz="11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131B38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cxnSp>
        <p:nvCxnSpPr>
          <p:cNvPr id="178" name="직선 연결선 177">
            <a:extLst>
              <a:ext uri="{FF2B5EF4-FFF2-40B4-BE49-F238E27FC236}">
                <a16:creationId xmlns:a16="http://schemas.microsoft.com/office/drawing/2014/main" id="{1556B155-377D-46DF-824E-5FD901EB5707}"/>
              </a:ext>
            </a:extLst>
          </p:cNvPr>
          <p:cNvCxnSpPr/>
          <p:nvPr/>
        </p:nvCxnSpPr>
        <p:spPr>
          <a:xfrm>
            <a:off x="6213275" y="5425546"/>
            <a:ext cx="27425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직사각형 182">
            <a:extLst>
              <a:ext uri="{FF2B5EF4-FFF2-40B4-BE49-F238E27FC236}">
                <a16:creationId xmlns:a16="http://schemas.microsoft.com/office/drawing/2014/main" id="{FB1C3713-3247-45C8-9C5D-F3F7D610E126}"/>
              </a:ext>
            </a:extLst>
          </p:cNvPr>
          <p:cNvSpPr/>
          <p:nvPr/>
        </p:nvSpPr>
        <p:spPr>
          <a:xfrm>
            <a:off x="368057" y="2082297"/>
            <a:ext cx="610620" cy="13062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marR="0" indent="0" algn="l" defTabSz="962025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481013" marR="0" indent="-23813" algn="l" defTabSz="962025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962025" marR="0" indent="-47625" algn="l" defTabSz="962025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443038" marR="0" indent="-71438" algn="l" defTabSz="962025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924050" marR="0" indent="-95250" algn="l" defTabSz="962025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228600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74320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320040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65760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 defTabSz="96202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 kumimoji="1" b="0" i="0" normalizeH="0" noProof="0">
                <a:uLnTx/>
                <a:uFillTx/>
                <a:latin typeface="Calibri"/>
                <a:ea typeface="Arial" pitchFamily="34" charset="0"/>
                <a:cs typeface="Arial" pitchFamily="34" charset="0"/>
              </a:defRPr>
            </a:pPr>
            <a:r>
              <a:rPr kumimoji="1" lang="ko-KR" altLang="en-US" sz="1000" b="1" i="0" spc="-150" normalizeH="0" noProof="0" err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외부유입 </a:t>
            </a:r>
          </a:p>
          <a:p>
            <a:pPr algn="ctr" defTabSz="96202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 kumimoji="1" b="0" i="0" normalizeH="0" noProof="0">
                <a:uLnTx/>
                <a:uFillTx/>
                <a:latin typeface="Calibri"/>
                <a:ea typeface="Arial" pitchFamily="34" charset="0"/>
                <a:cs typeface="Arial" pitchFamily="34" charset="0"/>
              </a:defRPr>
            </a:pPr>
            <a:r>
              <a:rPr kumimoji="1" lang="ko-KR" altLang="en-US" sz="1000" b="1" i="0" spc="-150" normalizeH="0" noProof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악성코드</a:t>
            </a:r>
          </a:p>
          <a:p>
            <a:pPr algn="ctr" defTabSz="96202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 kumimoji="1" b="0" i="0" normalizeH="0" noProof="0">
                <a:uLnTx/>
                <a:uFillTx/>
                <a:latin typeface="Calibri"/>
                <a:ea typeface="Arial" pitchFamily="34" charset="0"/>
                <a:cs typeface="Arial" pitchFamily="34" charset="0"/>
              </a:defRPr>
            </a:pPr>
            <a:r>
              <a:rPr kumimoji="1" lang="ko-KR" altLang="en-US" sz="1000" b="1" i="0" spc="-150" normalizeH="0" noProof="0" err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침입형태 </a:t>
            </a:r>
          </a:p>
        </p:txBody>
      </p:sp>
      <p:pic>
        <p:nvPicPr>
          <p:cNvPr id="1072" name="Picture 48" descr="계속되는 디지털 인질극, 랜섬웨어란? - 중앙일보">
            <a:extLst>
              <a:ext uri="{FF2B5EF4-FFF2-40B4-BE49-F238E27FC236}">
                <a16:creationId xmlns:a16="http://schemas.microsoft.com/office/drawing/2014/main" id="{8C20C1C5-9952-48A9-8BDF-4F1763C0F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2830" y="2132856"/>
            <a:ext cx="1790751" cy="119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371600" y="3005138"/>
            <a:ext cx="2632075" cy="12684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7" name="직선 화살표 연결선 136">
            <a:extLst>
              <a:ext uri="{FF2B5EF4-FFF2-40B4-BE49-F238E27FC236}">
                <a16:creationId xmlns:a16="http://schemas.microsoft.com/office/drawing/2014/main" id="{ABF4DB74-3F0B-4267-A095-B723A4E7FE89}"/>
              </a:ext>
            </a:extLst>
          </p:cNvPr>
          <p:cNvCxnSpPr/>
          <p:nvPr/>
        </p:nvCxnSpPr>
        <p:spPr>
          <a:xfrm>
            <a:off x="6958440" y="4511339"/>
            <a:ext cx="519727" cy="914"/>
          </a:xfrm>
          <a:prstGeom prst="straightConnector1">
            <a:avLst/>
          </a:prstGeom>
          <a:ln w="31750">
            <a:solidFill>
              <a:srgbClr val="9AC1E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480AB74F-E384-446E-BFEB-F071CE82BA87}"/>
              </a:ext>
            </a:extLst>
          </p:cNvPr>
          <p:cNvGrpSpPr/>
          <p:nvPr/>
        </p:nvGrpSpPr>
        <p:grpSpPr>
          <a:xfrm>
            <a:off x="4197752" y="4393173"/>
            <a:ext cx="1250961" cy="228094"/>
            <a:chOff x="4075336" y="3642852"/>
            <a:chExt cx="1703423" cy="592447"/>
          </a:xfrm>
        </p:grpSpPr>
        <p:sp>
          <p:nvSpPr>
            <p:cNvPr id="175" name="화살표: 오각형 10">
              <a:extLst>
                <a:ext uri="{FF2B5EF4-FFF2-40B4-BE49-F238E27FC236}">
                  <a16:creationId xmlns:a16="http://schemas.microsoft.com/office/drawing/2014/main" id="{8AECF250-A5D8-4221-90BB-12D2FEBC7336}"/>
                </a:ext>
              </a:extLst>
            </p:cNvPr>
            <p:cNvSpPr/>
            <p:nvPr/>
          </p:nvSpPr>
          <p:spPr>
            <a:xfrm>
              <a:off x="4075336" y="3642852"/>
              <a:ext cx="1703423" cy="272845"/>
            </a:xfrm>
            <a:prstGeom prst="homePlat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37000">
                  <a:srgbClr val="9AC1E2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176" name="제목 27">
              <a:extLst>
                <a:ext uri="{FF2B5EF4-FFF2-40B4-BE49-F238E27FC236}">
                  <a16:creationId xmlns:a16="http://schemas.microsoft.com/office/drawing/2014/main" id="{8EA0225A-6466-4E34-A3B5-BC2B7E82BF67}"/>
                </a:ext>
              </a:extLst>
            </p:cNvPr>
            <p:cNvSpPr txBox="1"/>
            <p:nvPr/>
          </p:nvSpPr>
          <p:spPr bwMode="auto">
            <a:xfrm>
              <a:off x="4079414" y="3851580"/>
              <a:ext cx="1567262" cy="38371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  <a:scene3d>
                <a:camera prst="orthographicFront"/>
                <a:lightRig rig="threePt" dir="t"/>
              </a:scene3d>
              <a:sp3d>
                <a:bevelT w="0" h="3810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fontAlgn="base" latinLnBrk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kumimoji="1" sz="1400" spc="-7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ko-KR" altLang="en-US" sz="8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첨부파일 문서 재구성</a:t>
              </a:r>
              <a:endParaRPr lang="en-US" altLang="ko-KR" sz="80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40" name="제목 27">
            <a:extLst>
              <a:ext uri="{FF2B5EF4-FFF2-40B4-BE49-F238E27FC236}">
                <a16:creationId xmlns:a16="http://schemas.microsoft.com/office/drawing/2014/main" id="{A10FCACA-74B4-4120-9CD4-FF1E2087EBA3}"/>
              </a:ext>
            </a:extLst>
          </p:cNvPr>
          <p:cNvSpPr txBox="1"/>
          <p:nvPr/>
        </p:nvSpPr>
        <p:spPr bwMode="auto">
          <a:xfrm>
            <a:off x="1393178" y="4566860"/>
            <a:ext cx="804420" cy="1477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0" h="381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400" spc="-7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ko-KR" sz="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Incoming Mail</a:t>
            </a:r>
            <a:endParaRPr lang="en-US" altLang="ko-KR" sz="8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E0D95386-1BA0-4E2E-B202-9B8ADEE532E5}"/>
              </a:ext>
            </a:extLst>
          </p:cNvPr>
          <p:cNvGrpSpPr/>
          <p:nvPr/>
        </p:nvGrpSpPr>
        <p:grpSpPr>
          <a:xfrm>
            <a:off x="4196997" y="4072501"/>
            <a:ext cx="1250961" cy="228094"/>
            <a:chOff x="4075336" y="3642852"/>
            <a:chExt cx="1703423" cy="592449"/>
          </a:xfrm>
        </p:grpSpPr>
        <p:sp>
          <p:nvSpPr>
            <p:cNvPr id="169" name="화살표: 오각형 270">
              <a:extLst>
                <a:ext uri="{FF2B5EF4-FFF2-40B4-BE49-F238E27FC236}">
                  <a16:creationId xmlns:a16="http://schemas.microsoft.com/office/drawing/2014/main" id="{6BB5E8CC-B0AE-47DC-89C7-1BE7F06D8FD9}"/>
                </a:ext>
              </a:extLst>
            </p:cNvPr>
            <p:cNvSpPr/>
            <p:nvPr/>
          </p:nvSpPr>
          <p:spPr>
            <a:xfrm>
              <a:off x="4075336" y="3642852"/>
              <a:ext cx="1703423" cy="272845"/>
            </a:xfrm>
            <a:prstGeom prst="homePlat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37000">
                  <a:srgbClr val="9AC1E2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170" name="제목 27">
              <a:extLst>
                <a:ext uri="{FF2B5EF4-FFF2-40B4-BE49-F238E27FC236}">
                  <a16:creationId xmlns:a16="http://schemas.microsoft.com/office/drawing/2014/main" id="{3D60D9A4-E590-4F6B-9193-D12D2D9D2543}"/>
                </a:ext>
              </a:extLst>
            </p:cNvPr>
            <p:cNvSpPr txBox="1"/>
            <p:nvPr/>
          </p:nvSpPr>
          <p:spPr bwMode="auto">
            <a:xfrm>
              <a:off x="4080442" y="3851581"/>
              <a:ext cx="1567262" cy="38372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  <a:scene3d>
                <a:camera prst="orthographicFront"/>
                <a:lightRig rig="threePt" dir="t"/>
              </a:scene3d>
              <a:sp3d>
                <a:bevelT w="0" h="3810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fontAlgn="base" latinLnBrk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kumimoji="1" sz="1400" spc="-7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en-US" altLang="ko-KR" sz="8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HTML </a:t>
              </a:r>
              <a:r>
                <a:rPr lang="ko-KR" altLang="en-US" sz="8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본문 재구성</a:t>
              </a:r>
              <a:endParaRPr lang="en-US" altLang="ko-KR" sz="80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42" name="제목 27">
            <a:extLst>
              <a:ext uri="{FF2B5EF4-FFF2-40B4-BE49-F238E27FC236}">
                <a16:creationId xmlns:a16="http://schemas.microsoft.com/office/drawing/2014/main" id="{1DD57B76-7330-4B63-B5F9-CA49D119B1D8}"/>
              </a:ext>
            </a:extLst>
          </p:cNvPr>
          <p:cNvSpPr txBox="1"/>
          <p:nvPr/>
        </p:nvSpPr>
        <p:spPr bwMode="auto">
          <a:xfrm>
            <a:off x="4200748" y="4326045"/>
            <a:ext cx="1150965" cy="1497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0" h="381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400" spc="-7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ko-KR" altLang="en-US" sz="900" b="1" spc="-100">
                <a:solidFill>
                  <a:srgbClr val="2690C7"/>
                </a:solidFill>
                <a:latin typeface="+mn-ea"/>
              </a:rPr>
              <a:t>파일 무해화</a:t>
            </a:r>
            <a:endParaRPr lang="en-US" altLang="ko-KR" sz="900" spc="-100">
              <a:solidFill>
                <a:srgbClr val="2690C7"/>
              </a:solidFill>
              <a:latin typeface="+mn-ea"/>
            </a:endParaRPr>
          </a:p>
        </p:txBody>
      </p: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480AB74F-E384-446E-BFEB-F071CE82BA87}"/>
              </a:ext>
            </a:extLst>
          </p:cNvPr>
          <p:cNvGrpSpPr/>
          <p:nvPr/>
        </p:nvGrpSpPr>
        <p:grpSpPr>
          <a:xfrm>
            <a:off x="4200746" y="4725296"/>
            <a:ext cx="1262173" cy="228094"/>
            <a:chOff x="4105918" y="3642852"/>
            <a:chExt cx="1718691" cy="592449"/>
          </a:xfrm>
        </p:grpSpPr>
        <p:sp>
          <p:nvSpPr>
            <p:cNvPr id="167" name="화살표: 오각형 10">
              <a:extLst>
                <a:ext uri="{FF2B5EF4-FFF2-40B4-BE49-F238E27FC236}">
                  <a16:creationId xmlns:a16="http://schemas.microsoft.com/office/drawing/2014/main" id="{8AECF250-A5D8-4221-90BB-12D2FEBC7336}"/>
                </a:ext>
              </a:extLst>
            </p:cNvPr>
            <p:cNvSpPr/>
            <p:nvPr/>
          </p:nvSpPr>
          <p:spPr>
            <a:xfrm>
              <a:off x="4121186" y="3642852"/>
              <a:ext cx="1703423" cy="272845"/>
            </a:xfrm>
            <a:prstGeom prst="homePlat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37000">
                  <a:srgbClr val="9AC1E2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168" name="제목 27">
              <a:extLst>
                <a:ext uri="{FF2B5EF4-FFF2-40B4-BE49-F238E27FC236}">
                  <a16:creationId xmlns:a16="http://schemas.microsoft.com/office/drawing/2014/main" id="{8EA0225A-6466-4E34-A3B5-BC2B7E82BF67}"/>
                </a:ext>
              </a:extLst>
            </p:cNvPr>
            <p:cNvSpPr txBox="1"/>
            <p:nvPr/>
          </p:nvSpPr>
          <p:spPr bwMode="auto">
            <a:xfrm>
              <a:off x="4105918" y="3851581"/>
              <a:ext cx="1567261" cy="38372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  <a:scene3d>
                <a:camera prst="orthographicFront"/>
                <a:lightRig rig="threePt" dir="t"/>
              </a:scene3d>
              <a:sp3d>
                <a:bevelT w="0" h="3810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fontAlgn="base" latinLnBrk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kumimoji="1" sz="1400" spc="-7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ko-KR" altLang="en-US" sz="800" b="1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리모트 브라우저</a:t>
              </a:r>
              <a:endParaRPr lang="en-US" altLang="ko-KR" sz="80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44" name="제목 27">
            <a:extLst>
              <a:ext uri="{FF2B5EF4-FFF2-40B4-BE49-F238E27FC236}">
                <a16:creationId xmlns:a16="http://schemas.microsoft.com/office/drawing/2014/main" id="{1DD57B76-7330-4B63-B5F9-CA49D119B1D8}"/>
              </a:ext>
            </a:extLst>
          </p:cNvPr>
          <p:cNvSpPr txBox="1"/>
          <p:nvPr/>
        </p:nvSpPr>
        <p:spPr bwMode="auto">
          <a:xfrm>
            <a:off x="4200748" y="4657943"/>
            <a:ext cx="1150965" cy="1497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0" h="381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400" spc="-7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ko-KR" altLang="en-US" sz="900" b="1" spc="-100">
                <a:solidFill>
                  <a:srgbClr val="2690C7"/>
                </a:solidFill>
                <a:latin typeface="+mn-ea"/>
              </a:rPr>
              <a:t>웹 무해화</a:t>
            </a:r>
            <a:endParaRPr lang="en-US" altLang="ko-KR" sz="900" spc="-100">
              <a:solidFill>
                <a:srgbClr val="2690C7"/>
              </a:solidFill>
              <a:latin typeface="+mn-ea"/>
            </a:endParaRPr>
          </a:p>
        </p:txBody>
      </p:sp>
      <p:sp>
        <p:nvSpPr>
          <p:cNvPr id="139" name="제목 27">
            <a:extLst>
              <a:ext uri="{FF2B5EF4-FFF2-40B4-BE49-F238E27FC236}">
                <a16:creationId xmlns:a16="http://schemas.microsoft.com/office/drawing/2014/main" id="{85FF0471-F7B9-4652-97FF-4716277EC747}"/>
              </a:ext>
            </a:extLst>
          </p:cNvPr>
          <p:cNvSpPr txBox="1"/>
          <p:nvPr/>
        </p:nvSpPr>
        <p:spPr bwMode="auto">
          <a:xfrm>
            <a:off x="4200748" y="4013572"/>
            <a:ext cx="1150965" cy="1497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0" h="381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400" spc="-7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ko-KR" altLang="en-US" sz="900" b="1" spc="-100">
                <a:solidFill>
                  <a:srgbClr val="2690C7"/>
                </a:solidFill>
                <a:latin typeface="+mn-ea"/>
              </a:rPr>
              <a:t>메일  무해화</a:t>
            </a:r>
            <a:endParaRPr lang="en-US" altLang="ko-KR" sz="900" b="1" spc="-100">
              <a:solidFill>
                <a:srgbClr val="2690C7"/>
              </a:solidFill>
              <a:latin typeface="+mn-ea"/>
            </a:endParaRPr>
          </a:p>
        </p:txBody>
      </p:sp>
      <p:sp>
        <p:nvSpPr>
          <p:cNvPr id="179" name="제목 27">
            <a:extLst>
              <a:ext uri="{FF2B5EF4-FFF2-40B4-BE49-F238E27FC236}">
                <a16:creationId xmlns:a16="http://schemas.microsoft.com/office/drawing/2014/main" id="{A3517B58-7952-4CB7-808B-89881A4A4E8C}"/>
              </a:ext>
            </a:extLst>
          </p:cNvPr>
          <p:cNvSpPr txBox="1"/>
          <p:nvPr/>
        </p:nvSpPr>
        <p:spPr bwMode="auto">
          <a:xfrm>
            <a:off x="7595572" y="4617132"/>
            <a:ext cx="690629" cy="69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0" h="381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fontAlgn="base" latinLnBrk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400" spc="-7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ko-KR" sz="8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Safe Mail</a:t>
            </a:r>
            <a:endParaRPr kumimoji="1" lang="en-US" altLang="ko-KR" sz="80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050" name="Picture 2" descr="C:\Users\Administrator\Desktop\Mail-icon.png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336" y="4041068"/>
            <a:ext cx="607132" cy="60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8064388" y="4401108"/>
            <a:ext cx="202096" cy="202096"/>
            <a:chOff x="7058192" y="4274801"/>
            <a:chExt cx="202096" cy="202096"/>
          </a:xfrm>
        </p:grpSpPr>
        <p:sp>
          <p:nvSpPr>
            <p:cNvPr id="182" name="타원 181">
              <a:extLst>
                <a:ext uri="{FF2B5EF4-FFF2-40B4-BE49-F238E27FC236}">
                  <a16:creationId xmlns:a16="http://schemas.microsoft.com/office/drawing/2014/main" id="{3454B938-0C7F-4547-9E3F-0429BE6BDAE7}"/>
                </a:ext>
              </a:extLst>
            </p:cNvPr>
            <p:cNvSpPr/>
            <p:nvPr/>
          </p:nvSpPr>
          <p:spPr>
            <a:xfrm>
              <a:off x="7058192" y="4274801"/>
              <a:ext cx="202096" cy="2020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4" name="Freeform 54">
              <a:extLst>
                <a:ext uri="{FF2B5EF4-FFF2-40B4-BE49-F238E27FC236}">
                  <a16:creationId xmlns:a16="http://schemas.microsoft.com/office/drawing/2014/main" id="{0008C953-7F19-4C12-84CC-76101CF034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5349" y="4321656"/>
              <a:ext cx="87782" cy="108386"/>
            </a:xfrm>
            <a:custGeom>
              <a:avLst/>
              <a:gdLst>
                <a:gd name="T0" fmla="*/ 318630 w 208"/>
                <a:gd name="T1" fmla="*/ 417512 h 256"/>
                <a:gd name="T2" fmla="*/ 19508 w 208"/>
                <a:gd name="T3" fmla="*/ 417512 h 256"/>
                <a:gd name="T4" fmla="*/ 0 w 208"/>
                <a:gd name="T5" fmla="*/ 397941 h 256"/>
                <a:gd name="T6" fmla="*/ 0 w 208"/>
                <a:gd name="T7" fmla="*/ 228327 h 256"/>
                <a:gd name="T8" fmla="*/ 19508 w 208"/>
                <a:gd name="T9" fmla="*/ 208756 h 256"/>
                <a:gd name="T10" fmla="*/ 52021 w 208"/>
                <a:gd name="T11" fmla="*/ 208756 h 256"/>
                <a:gd name="T12" fmla="*/ 52021 w 208"/>
                <a:gd name="T13" fmla="*/ 117425 h 256"/>
                <a:gd name="T14" fmla="*/ 169069 w 208"/>
                <a:gd name="T15" fmla="*/ 0 h 256"/>
                <a:gd name="T16" fmla="*/ 286117 w 208"/>
                <a:gd name="T17" fmla="*/ 117425 h 256"/>
                <a:gd name="T18" fmla="*/ 286117 w 208"/>
                <a:gd name="T19" fmla="*/ 208756 h 256"/>
                <a:gd name="T20" fmla="*/ 318630 w 208"/>
                <a:gd name="T21" fmla="*/ 208756 h 256"/>
                <a:gd name="T22" fmla="*/ 338138 w 208"/>
                <a:gd name="T23" fmla="*/ 228327 h 256"/>
                <a:gd name="T24" fmla="*/ 338138 w 208"/>
                <a:gd name="T25" fmla="*/ 397941 h 256"/>
                <a:gd name="T26" fmla="*/ 318630 w 208"/>
                <a:gd name="T27" fmla="*/ 417512 h 256"/>
                <a:gd name="T28" fmla="*/ 149561 w 208"/>
                <a:gd name="T29" fmla="*/ 321289 h 256"/>
                <a:gd name="T30" fmla="*/ 149561 w 208"/>
                <a:gd name="T31" fmla="*/ 358799 h 256"/>
                <a:gd name="T32" fmla="*/ 169069 w 208"/>
                <a:gd name="T33" fmla="*/ 378370 h 256"/>
                <a:gd name="T34" fmla="*/ 188577 w 208"/>
                <a:gd name="T35" fmla="*/ 358799 h 256"/>
                <a:gd name="T36" fmla="*/ 188577 w 208"/>
                <a:gd name="T37" fmla="*/ 321289 h 256"/>
                <a:gd name="T38" fmla="*/ 208085 w 208"/>
                <a:gd name="T39" fmla="*/ 287040 h 256"/>
                <a:gd name="T40" fmla="*/ 169069 w 208"/>
                <a:gd name="T41" fmla="*/ 247898 h 256"/>
                <a:gd name="T42" fmla="*/ 130053 w 208"/>
                <a:gd name="T43" fmla="*/ 287040 h 256"/>
                <a:gd name="T44" fmla="*/ 149561 w 208"/>
                <a:gd name="T45" fmla="*/ 321289 h 256"/>
                <a:gd name="T46" fmla="*/ 247101 w 208"/>
                <a:gd name="T47" fmla="*/ 117425 h 256"/>
                <a:gd name="T48" fmla="*/ 169069 w 208"/>
                <a:gd name="T49" fmla="*/ 39142 h 256"/>
                <a:gd name="T50" fmla="*/ 91037 w 208"/>
                <a:gd name="T51" fmla="*/ 117425 h 256"/>
                <a:gd name="T52" fmla="*/ 91037 w 208"/>
                <a:gd name="T53" fmla="*/ 208756 h 256"/>
                <a:gd name="T54" fmla="*/ 247101 w 208"/>
                <a:gd name="T55" fmla="*/ 208756 h 256"/>
                <a:gd name="T56" fmla="*/ 247101 w 208"/>
                <a:gd name="T57" fmla="*/ 117425 h 2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86" name="Picture 2" descr="C:\Users\Administrator\Desktop\Mail-icon.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5656" y="4041068"/>
            <a:ext cx="607132" cy="60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3" name="그룹 192"/>
          <p:cNvGrpSpPr/>
          <p:nvPr/>
        </p:nvGrpSpPr>
        <p:grpSpPr>
          <a:xfrm>
            <a:off x="5940152" y="4041068"/>
            <a:ext cx="1345232" cy="864096"/>
            <a:chOff x="8964490" y="4329100"/>
            <a:chExt cx="1578667" cy="1014040"/>
          </a:xfrm>
        </p:grpSpPr>
        <p:grpSp>
          <p:nvGrpSpPr>
            <p:cNvPr id="194" name="그룹 193"/>
            <p:cNvGrpSpPr/>
            <p:nvPr/>
          </p:nvGrpSpPr>
          <p:grpSpPr>
            <a:xfrm>
              <a:off x="8964490" y="4329100"/>
              <a:ext cx="1524435" cy="1014040"/>
              <a:chOff x="8964490" y="4329100"/>
              <a:chExt cx="1524435" cy="1014040"/>
            </a:xfrm>
          </p:grpSpPr>
          <p:sp>
            <p:nvSpPr>
              <p:cNvPr id="206" name="직사각형 205"/>
              <p:cNvSpPr/>
              <p:nvPr/>
            </p:nvSpPr>
            <p:spPr>
              <a:xfrm>
                <a:off x="9108504" y="4365104"/>
                <a:ext cx="1224136" cy="82809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07" name="Picture 4" descr="C:\Users\Administrator\Desktop\3612252edfdcb18ea86ecf19d73a23f7.png"/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964490" y="4329100"/>
                <a:ext cx="1524435" cy="10140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95" name="Picture 2" descr="C:\Users\Administrator\Desktop\Mail-icon.png"/>
            <p:cNvPicPr>
              <a:picLocks noChangeAspect="1" noChangeArrowheads="1"/>
            </p:cNvPicPr>
            <p:nvPr/>
          </p:nvPicPr>
          <p:blipFill>
            <a:blip r:embed="rId7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175748" y="4545124"/>
              <a:ext cx="540568" cy="540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6" name="그룹 195"/>
            <p:cNvGrpSpPr/>
            <p:nvPr/>
          </p:nvGrpSpPr>
          <p:grpSpPr>
            <a:xfrm>
              <a:off x="9504548" y="4797152"/>
              <a:ext cx="1038609" cy="355600"/>
              <a:chOff x="4400802" y="2860675"/>
              <a:chExt cx="2698531" cy="92392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203" name="Picture 6" descr="C:\Users\Administrator\Desktop\f1.png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400802" y="2860675"/>
                <a:ext cx="981076" cy="9239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4" name="Picture 7" descr="C:\Users\Administrator\Desktop\f2.png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146833" y="2860675"/>
                <a:ext cx="952500" cy="9239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" name="Picture 8" descr="C:\Users\Administrator\Desktop\f3.png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339070" y="2860675"/>
                <a:ext cx="828674" cy="9239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97" name="그룹 196"/>
            <p:cNvGrpSpPr/>
            <p:nvPr/>
          </p:nvGrpSpPr>
          <p:grpSpPr>
            <a:xfrm>
              <a:off x="9120285" y="4336243"/>
              <a:ext cx="1209974" cy="248473"/>
              <a:chOff x="9120285" y="4336243"/>
              <a:chExt cx="1209974" cy="248473"/>
            </a:xfrm>
          </p:grpSpPr>
          <p:pic>
            <p:nvPicPr>
              <p:cNvPr id="198" name="그림 197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20285" y="4476291"/>
                <a:ext cx="522143" cy="106830"/>
              </a:xfrm>
              <a:prstGeom prst="rect">
                <a:avLst/>
              </a:prstGeom>
            </p:spPr>
          </p:pic>
          <p:pic>
            <p:nvPicPr>
              <p:cNvPr id="199" name="그림 198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640627" y="4475117"/>
                <a:ext cx="624764" cy="108174"/>
              </a:xfrm>
              <a:prstGeom prst="rect">
                <a:avLst/>
              </a:prstGeom>
            </p:spPr>
          </p:pic>
          <p:sp>
            <p:nvSpPr>
              <p:cNvPr id="200" name="직사각형 199"/>
              <p:cNvSpPr/>
              <p:nvPr/>
            </p:nvSpPr>
            <p:spPr>
              <a:xfrm>
                <a:off x="10258251" y="4473116"/>
                <a:ext cx="72008" cy="111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1" name="직사각형 200"/>
              <p:cNvSpPr/>
              <p:nvPr/>
            </p:nvSpPr>
            <p:spPr>
              <a:xfrm>
                <a:off x="9120409" y="4369866"/>
                <a:ext cx="1209600" cy="108012"/>
              </a:xfrm>
              <a:prstGeom prst="rect">
                <a:avLst/>
              </a:prstGeom>
              <a:solidFill>
                <a:srgbClr val="2690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E6DDCEF6-3C4C-40F6-A6F3-EC8C86ECA954}"/>
                  </a:ext>
                </a:extLst>
              </p:cNvPr>
              <p:cNvSpPr txBox="1"/>
              <p:nvPr/>
            </p:nvSpPr>
            <p:spPr>
              <a:xfrm>
                <a:off x="9262044" y="4336243"/>
                <a:ext cx="924217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latinLnBrk="0"/>
                <a:r>
                  <a:rPr lang="en-US" altLang="ko-KR" sz="500" kern="0">
                    <a:solidFill>
                      <a:schemeClr val="bg1"/>
                    </a:solidFill>
                  </a:rPr>
                  <a:t>browser.security365</a:t>
                </a:r>
                <a:endParaRPr kumimoji="0" lang="ko-KR" altLang="en-US" sz="5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217" name="TextBox 216">
            <a:extLst>
              <a:ext uri="{FF2B5EF4-FFF2-40B4-BE49-F238E27FC236}">
                <a16:creationId xmlns:a16="http://schemas.microsoft.com/office/drawing/2014/main" id="{2BC6C12A-52D9-4F8D-9851-6F69D6FB2C7B}"/>
              </a:ext>
            </a:extLst>
          </p:cNvPr>
          <p:cNvSpPr txBox="1"/>
          <p:nvPr/>
        </p:nvSpPr>
        <p:spPr>
          <a:xfrm>
            <a:off x="5434743" y="4033896"/>
            <a:ext cx="693235" cy="19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/>
              <a:t>Browser</a:t>
            </a:r>
            <a:endParaRPr lang="ko-KR" altLang="en-US" sz="700" b="1"/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2BC6C12A-52D9-4F8D-9851-6F69D6FB2C7B}"/>
              </a:ext>
            </a:extLst>
          </p:cNvPr>
          <p:cNvSpPr txBox="1"/>
          <p:nvPr/>
        </p:nvSpPr>
        <p:spPr>
          <a:xfrm>
            <a:off x="5496028" y="4347224"/>
            <a:ext cx="397013" cy="19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/>
              <a:t>Mail</a:t>
            </a:r>
            <a:endParaRPr lang="ko-KR" altLang="en-US" sz="700" b="1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2BC6C12A-52D9-4F8D-9851-6F69D6FB2C7B}"/>
              </a:ext>
            </a:extLst>
          </p:cNvPr>
          <p:cNvSpPr txBox="1"/>
          <p:nvPr/>
        </p:nvSpPr>
        <p:spPr>
          <a:xfrm>
            <a:off x="5508104" y="4617132"/>
            <a:ext cx="397013" cy="19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/>
              <a:t>File</a:t>
            </a:r>
            <a:endParaRPr lang="ko-KR" altLang="en-US" sz="700" b="1"/>
          </a:p>
        </p:txBody>
      </p:sp>
      <p:cxnSp>
        <p:nvCxnSpPr>
          <p:cNvPr id="30" name="직선 연결선 29"/>
          <p:cNvCxnSpPr>
            <a:endCxn id="198" idx="1"/>
          </p:cNvCxnSpPr>
          <p:nvPr/>
        </p:nvCxnSpPr>
        <p:spPr>
          <a:xfrm>
            <a:off x="5940152" y="4149080"/>
            <a:ext cx="132760" cy="6293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연결선 219"/>
          <p:cNvCxnSpPr/>
          <p:nvPr/>
        </p:nvCxnSpPr>
        <p:spPr>
          <a:xfrm>
            <a:off x="5832140" y="4473116"/>
            <a:ext cx="25202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5796136" y="4725144"/>
            <a:ext cx="61206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/>
          <p:cNvGrpSpPr/>
          <p:nvPr/>
        </p:nvGrpSpPr>
        <p:grpSpPr>
          <a:xfrm>
            <a:off x="2555776" y="4041066"/>
            <a:ext cx="1345233" cy="864096"/>
            <a:chOff x="2627785" y="4041066"/>
            <a:chExt cx="1345233" cy="864096"/>
          </a:xfrm>
        </p:grpSpPr>
        <p:sp>
          <p:nvSpPr>
            <p:cNvPr id="237" name="직사각형 236"/>
            <p:cNvSpPr/>
            <p:nvPr/>
          </p:nvSpPr>
          <p:spPr>
            <a:xfrm>
              <a:off x="2750506" y="4071749"/>
              <a:ext cx="1043125" cy="70564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4" name="그룹 33"/>
            <p:cNvGrpSpPr/>
            <p:nvPr/>
          </p:nvGrpSpPr>
          <p:grpSpPr>
            <a:xfrm>
              <a:off x="2627785" y="4041066"/>
              <a:ext cx="1345233" cy="864096"/>
              <a:chOff x="2627785" y="4041066"/>
              <a:chExt cx="1345233" cy="864096"/>
            </a:xfrm>
          </p:grpSpPr>
          <p:pic>
            <p:nvPicPr>
              <p:cNvPr id="240" name="Picture 4" descr="C:\Users\Administrator\Desktop\3612252edfdcb18ea86ecf19d73a23f7.png"/>
              <p:cNvPicPr>
                <a:picLocks noChangeAspect="1" noChangeArrowheads="1"/>
              </p:cNvPicPr>
              <p:nvPr/>
            </p:nvPicPr>
            <p:blipFill>
              <a:blip r:embed="rId1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627785" y="4041066"/>
                <a:ext cx="1299019" cy="8640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3" name="Picture 12" descr="https://t1.daumcdn.net/cfile/tistory/1433083C5148197331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987824" y="4113076"/>
                <a:ext cx="740456" cy="3240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6" name="Picture 2" descr="C:\Users\Administrator\Desktop\Mail-icon.png"/>
              <p:cNvPicPr>
                <a:picLocks noChangeAspect="1" noChangeArrowheads="1"/>
              </p:cNvPicPr>
              <p:nvPr/>
            </p:nvPicPr>
            <p:blipFill>
              <a:blip r:embed="rId7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780752" y="4225149"/>
                <a:ext cx="460635" cy="460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27" name="그룹 226"/>
              <p:cNvGrpSpPr/>
              <p:nvPr/>
            </p:nvGrpSpPr>
            <p:grpSpPr>
              <a:xfrm>
                <a:off x="3087986" y="4439910"/>
                <a:ext cx="885032" cy="303018"/>
                <a:chOff x="4400802" y="2860675"/>
                <a:chExt cx="2698531" cy="923925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pic>
              <p:nvPicPr>
                <p:cNvPr id="234" name="Picture 6" descr="C:\Users\Administrator\Desktop\f1.png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4400802" y="2860675"/>
                  <a:ext cx="981076" cy="92392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5" name="Picture 7" descr="C:\Users\Administrator\Desktop\f2.png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6146833" y="2860675"/>
                  <a:ext cx="952500" cy="92392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6" name="Picture 8" descr="C:\Users\Administrator\Desktop\f3.png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5339070" y="2860675"/>
                  <a:ext cx="828674" cy="92392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222" name="Picture 3" descr="C:\Users\Administrator\Desktop\devil.png">
              <a:extLst>
                <a:ext uri="{FF2B5EF4-FFF2-40B4-BE49-F238E27FC236}">
                  <a16:creationId xmlns:a16="http://schemas.microsoft.com/office/drawing/2014/main" id="{2D70EAF4-F077-4A8A-970A-A3FE4A3F48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39852" y="4617132"/>
              <a:ext cx="214593" cy="2145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9" name="Picture 3" descr="C:\Users\Administrator\Desktop\devil.png">
              <a:extLst>
                <a:ext uri="{FF2B5EF4-FFF2-40B4-BE49-F238E27FC236}">
                  <a16:creationId xmlns:a16="http://schemas.microsoft.com/office/drawing/2014/main" id="{2D70EAF4-F077-4A8A-970A-A3FE4A3F48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99892" y="4437112"/>
              <a:ext cx="180020" cy="180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2" name="Picture 2" descr="C:\Users\Administrator\Desktop\Mail-icon.png"/>
          <p:cNvPicPr>
            <a:picLocks noChangeAspect="1" noChangeArrowheads="1"/>
          </p:cNvPicPr>
          <p:nvPr/>
        </p:nvPicPr>
        <p:blipFill>
          <a:blip r:embed="rId1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5896" y="2168860"/>
            <a:ext cx="50405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4" name="Picture 9" descr="C:\Users\Administrator\Desktop\unnamed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184" y="2420888"/>
            <a:ext cx="468052" cy="46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" name="Picture 10" descr="C:\Users\Administrator\Desktop\folder-131964753094019398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23628" y="2309528"/>
            <a:ext cx="468052" cy="46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Administrator\Desktop\fqf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627784" y="4437112"/>
            <a:ext cx="252028" cy="25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" name="Picture 11" descr="C:\Users\Administrator\Desktop\fqf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79912" y="4149080"/>
            <a:ext cx="108097" cy="10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F:\★IFG\소프트캠프\—Pngtree—star cartoon cartoon stars icon_3816676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04248" y="3861048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" name="Picture 13" descr="F:\★IFG\소프트캠프\—Pngtree—star cartoon cartoon stars icon_3816676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5868144" y="4437112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 descr="C:\Users\Administrator\Desktop\c2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543" y="3962462"/>
            <a:ext cx="445648" cy="60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82677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304478" y="518737"/>
            <a:ext cx="7723906" cy="707886"/>
            <a:chOff x="304478" y="518737"/>
            <a:chExt cx="7723906" cy="707886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7723906" cy="707886"/>
              <a:chOff x="323528" y="425846"/>
              <a:chExt cx="7723906" cy="70788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7084280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 lvl="0">
                  <a:lnSpc>
                    <a:spcPts val="3075"/>
                  </a:lnSpc>
                  <a:defRPr/>
                </a:pPr>
                <a:r>
                  <a:rPr lang="en-US" altLang="ko-KR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Partner Program</a:t>
                </a:r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04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Partner Program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>
              <a:lnSpc>
                <a:spcPts val="2600"/>
              </a:lnSpc>
              <a:defRPr/>
            </a:pP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파트너사의 고민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C50116E-4F8D-4F01-BD32-C48A8C206F28}"/>
              </a:ext>
            </a:extLst>
          </p:cNvPr>
          <p:cNvSpPr txBox="1"/>
          <p:nvPr/>
        </p:nvSpPr>
        <p:spPr>
          <a:xfrm>
            <a:off x="1682784" y="1966369"/>
            <a:ext cx="6824168" cy="426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팔만한 제품인가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?           </a:t>
            </a:r>
            <a:r>
              <a:rPr lang="ko-KR" altLang="en-US" sz="16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나한테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돈이 되나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?            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벤더는 믿을만한가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</p:txBody>
      </p:sp>
      <p:pic>
        <p:nvPicPr>
          <p:cNvPr id="105" name="Picture 4" descr="관련 이미지">
            <a:hlinkClick r:id="rId2"/>
            <a:extLst>
              <a:ext uri="{FF2B5EF4-FFF2-40B4-BE49-F238E27FC236}">
                <a16:creationId xmlns:a16="http://schemas.microsoft.com/office/drawing/2014/main" id="{76D61E91-69C4-4C11-91C8-F130190D3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4984" y="2095960"/>
            <a:ext cx="193867" cy="21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F8719E01-1CB8-43B1-9323-0C0D8ECDF9F2}"/>
              </a:ext>
            </a:extLst>
          </p:cNvPr>
          <p:cNvGrpSpPr/>
          <p:nvPr/>
        </p:nvGrpSpPr>
        <p:grpSpPr>
          <a:xfrm>
            <a:off x="3992603" y="4802076"/>
            <a:ext cx="2191897" cy="1268401"/>
            <a:chOff x="4250141" y="3857630"/>
            <a:chExt cx="2191897" cy="1268401"/>
          </a:xfrm>
        </p:grpSpPr>
        <p:sp>
          <p:nvSpPr>
            <p:cNvPr id="107" name="대각선 방향의 모서리가 둥근 사각형 7">
              <a:extLst>
                <a:ext uri="{FF2B5EF4-FFF2-40B4-BE49-F238E27FC236}">
                  <a16:creationId xmlns:a16="http://schemas.microsoft.com/office/drawing/2014/main" id="{4D06897E-1013-4C25-A502-AA034DF2629F}"/>
                </a:ext>
              </a:extLst>
            </p:cNvPr>
            <p:cNvSpPr/>
            <p:nvPr/>
          </p:nvSpPr>
          <p:spPr bwMode="auto">
            <a:xfrm rot="10800000">
              <a:off x="4250141" y="3857630"/>
              <a:ext cx="2191897" cy="1268401"/>
            </a:xfrm>
            <a:custGeom>
              <a:avLst/>
              <a:gdLst/>
              <a:ahLst/>
              <a:cxnLst/>
              <a:rect l="l" t="t" r="r" b="b"/>
              <a:pathLst>
                <a:path w="2191897" h="1268401">
                  <a:moveTo>
                    <a:pt x="556" y="0"/>
                  </a:moveTo>
                  <a:lnTo>
                    <a:pt x="6366" y="0"/>
                  </a:lnTo>
                  <a:lnTo>
                    <a:pt x="771361" y="0"/>
                  </a:lnTo>
                  <a:cubicBezTo>
                    <a:pt x="900702" y="119513"/>
                    <a:pt x="1003639" y="224727"/>
                    <a:pt x="1073325" y="294821"/>
                  </a:cubicBezTo>
                  <a:cubicBezTo>
                    <a:pt x="1128791" y="350613"/>
                    <a:pt x="1134354" y="350727"/>
                    <a:pt x="1132414" y="477627"/>
                  </a:cubicBezTo>
                  <a:lnTo>
                    <a:pt x="1132502" y="520838"/>
                  </a:lnTo>
                  <a:cubicBezTo>
                    <a:pt x="1520488" y="452568"/>
                    <a:pt x="1914556" y="631249"/>
                    <a:pt x="2076124" y="982845"/>
                  </a:cubicBezTo>
                  <a:cubicBezTo>
                    <a:pt x="2084895" y="1002115"/>
                    <a:pt x="2086649" y="1007371"/>
                    <a:pt x="2093665" y="1026642"/>
                  </a:cubicBezTo>
                  <a:cubicBezTo>
                    <a:pt x="2093673" y="1026633"/>
                    <a:pt x="2094426" y="1025752"/>
                    <a:pt x="2165585" y="942552"/>
                  </a:cubicBezTo>
                  <a:cubicBezTo>
                    <a:pt x="2165587" y="942568"/>
                    <a:pt x="2165771" y="944852"/>
                    <a:pt x="2191897" y="1268401"/>
                  </a:cubicBezTo>
                  <a:lnTo>
                    <a:pt x="1962105" y="1035401"/>
                  </a:lnTo>
                  <a:cubicBezTo>
                    <a:pt x="1962118" y="1035401"/>
                    <a:pt x="1963297" y="1035383"/>
                    <a:pt x="2074370" y="1033649"/>
                  </a:cubicBezTo>
                  <a:cubicBezTo>
                    <a:pt x="1961566" y="804919"/>
                    <a:pt x="1752545" y="656759"/>
                    <a:pt x="1510857" y="607858"/>
                  </a:cubicBezTo>
                  <a:cubicBezTo>
                    <a:pt x="1303549" y="555005"/>
                    <a:pt x="1077232" y="579973"/>
                    <a:pt x="878367" y="694788"/>
                  </a:cubicBezTo>
                  <a:cubicBezTo>
                    <a:pt x="699446" y="798088"/>
                    <a:pt x="572399" y="956998"/>
                    <a:pt x="506100" y="1137705"/>
                  </a:cubicBezTo>
                  <a:lnTo>
                    <a:pt x="423275" y="1137460"/>
                  </a:lnTo>
                  <a:cubicBezTo>
                    <a:pt x="310605" y="1136281"/>
                    <a:pt x="287070" y="1085464"/>
                    <a:pt x="237162" y="1034688"/>
                  </a:cubicBezTo>
                  <a:lnTo>
                    <a:pt x="203957" y="1000200"/>
                  </a:lnTo>
                  <a:cubicBezTo>
                    <a:pt x="167829" y="972622"/>
                    <a:pt x="136387" y="939518"/>
                    <a:pt x="109948" y="902558"/>
                  </a:cubicBezTo>
                  <a:lnTo>
                    <a:pt x="487" y="788866"/>
                  </a:lnTo>
                  <a:cubicBezTo>
                    <a:pt x="1440" y="561016"/>
                    <a:pt x="-1054" y="264004"/>
                    <a:pt x="5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1234440" tIns="205740" rIns="6858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ko-KR" altLang="en-US" sz="3000" b="1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AA12ED6-7318-4E8A-8173-3DB1CD8F400E}"/>
                </a:ext>
              </a:extLst>
            </p:cNvPr>
            <p:cNvSpPr txBox="1"/>
            <p:nvPr/>
          </p:nvSpPr>
          <p:spPr>
            <a:xfrm>
              <a:off x="5563796" y="4430306"/>
              <a:ext cx="7759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2000" b="1" dirty="0">
                  <a:solidFill>
                    <a:schemeClr val="bg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가격</a:t>
              </a: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6209CA98-C3FC-4E1F-BDB6-C068FC17176E}"/>
              </a:ext>
            </a:extLst>
          </p:cNvPr>
          <p:cNvGrpSpPr/>
          <p:nvPr/>
        </p:nvGrpSpPr>
        <p:grpSpPr>
          <a:xfrm>
            <a:off x="3039278" y="3875833"/>
            <a:ext cx="1268401" cy="2191897"/>
            <a:chOff x="3296816" y="2893287"/>
            <a:chExt cx="1268401" cy="2191897"/>
          </a:xfrm>
        </p:grpSpPr>
        <p:sp>
          <p:nvSpPr>
            <p:cNvPr id="110" name="대각선 방향의 모서리가 둥근 사각형 7">
              <a:extLst>
                <a:ext uri="{FF2B5EF4-FFF2-40B4-BE49-F238E27FC236}">
                  <a16:creationId xmlns:a16="http://schemas.microsoft.com/office/drawing/2014/main" id="{03709405-BA77-451D-9CF9-248DAD7BD614}"/>
                </a:ext>
              </a:extLst>
            </p:cNvPr>
            <p:cNvSpPr/>
            <p:nvPr/>
          </p:nvSpPr>
          <p:spPr bwMode="auto">
            <a:xfrm rot="16200000">
              <a:off x="2835068" y="3355035"/>
              <a:ext cx="2191897" cy="1268401"/>
            </a:xfrm>
            <a:custGeom>
              <a:avLst/>
              <a:gdLst/>
              <a:ahLst/>
              <a:cxnLst/>
              <a:rect l="l" t="t" r="r" b="b"/>
              <a:pathLst>
                <a:path w="2191897" h="1268401">
                  <a:moveTo>
                    <a:pt x="556" y="0"/>
                  </a:moveTo>
                  <a:lnTo>
                    <a:pt x="6366" y="0"/>
                  </a:lnTo>
                  <a:lnTo>
                    <a:pt x="771361" y="0"/>
                  </a:lnTo>
                  <a:cubicBezTo>
                    <a:pt x="900702" y="119513"/>
                    <a:pt x="1003639" y="224727"/>
                    <a:pt x="1073325" y="294821"/>
                  </a:cubicBezTo>
                  <a:cubicBezTo>
                    <a:pt x="1128791" y="350613"/>
                    <a:pt x="1134354" y="350727"/>
                    <a:pt x="1132414" y="477627"/>
                  </a:cubicBezTo>
                  <a:lnTo>
                    <a:pt x="1132502" y="520838"/>
                  </a:lnTo>
                  <a:cubicBezTo>
                    <a:pt x="1520488" y="452568"/>
                    <a:pt x="1914556" y="631249"/>
                    <a:pt x="2076124" y="982845"/>
                  </a:cubicBezTo>
                  <a:cubicBezTo>
                    <a:pt x="2084895" y="1002115"/>
                    <a:pt x="2086649" y="1007371"/>
                    <a:pt x="2093665" y="1026642"/>
                  </a:cubicBezTo>
                  <a:cubicBezTo>
                    <a:pt x="2093673" y="1026633"/>
                    <a:pt x="2094426" y="1025752"/>
                    <a:pt x="2165585" y="942552"/>
                  </a:cubicBezTo>
                  <a:cubicBezTo>
                    <a:pt x="2165587" y="942568"/>
                    <a:pt x="2165771" y="944852"/>
                    <a:pt x="2191897" y="1268401"/>
                  </a:cubicBezTo>
                  <a:lnTo>
                    <a:pt x="1962105" y="1035401"/>
                  </a:lnTo>
                  <a:cubicBezTo>
                    <a:pt x="1962118" y="1035401"/>
                    <a:pt x="1963297" y="1035383"/>
                    <a:pt x="2074370" y="1033649"/>
                  </a:cubicBezTo>
                  <a:cubicBezTo>
                    <a:pt x="1961566" y="804919"/>
                    <a:pt x="1752545" y="656759"/>
                    <a:pt x="1510857" y="607858"/>
                  </a:cubicBezTo>
                  <a:cubicBezTo>
                    <a:pt x="1303549" y="555005"/>
                    <a:pt x="1077232" y="579973"/>
                    <a:pt x="878367" y="694788"/>
                  </a:cubicBezTo>
                  <a:cubicBezTo>
                    <a:pt x="699446" y="798088"/>
                    <a:pt x="572399" y="956998"/>
                    <a:pt x="506100" y="1137705"/>
                  </a:cubicBezTo>
                  <a:lnTo>
                    <a:pt x="423275" y="1137460"/>
                  </a:lnTo>
                  <a:cubicBezTo>
                    <a:pt x="310605" y="1136281"/>
                    <a:pt x="287070" y="1085464"/>
                    <a:pt x="237162" y="1034688"/>
                  </a:cubicBezTo>
                  <a:lnTo>
                    <a:pt x="203957" y="1000200"/>
                  </a:lnTo>
                  <a:cubicBezTo>
                    <a:pt x="167829" y="972622"/>
                    <a:pt x="136387" y="939518"/>
                    <a:pt x="109948" y="902558"/>
                  </a:cubicBezTo>
                  <a:lnTo>
                    <a:pt x="487" y="788866"/>
                  </a:lnTo>
                  <a:cubicBezTo>
                    <a:pt x="1440" y="561016"/>
                    <a:pt x="-1054" y="264004"/>
                    <a:pt x="5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68580" tIns="34290" rIns="205740" bIns="274320"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ko-KR" altLang="en-US" sz="3000" b="1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235B037-072E-4356-AB5C-000D0B84FA9A}"/>
                </a:ext>
              </a:extLst>
            </p:cNvPr>
            <p:cNvSpPr txBox="1"/>
            <p:nvPr/>
          </p:nvSpPr>
          <p:spPr>
            <a:xfrm>
              <a:off x="3372517" y="4430306"/>
              <a:ext cx="7759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solidFill>
                    <a:schemeClr val="bg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벤더</a:t>
              </a:r>
            </a:p>
          </p:txBody>
        </p: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73E7E251-5B87-4480-B041-445AED918FDC}"/>
              </a:ext>
            </a:extLst>
          </p:cNvPr>
          <p:cNvGrpSpPr/>
          <p:nvPr/>
        </p:nvGrpSpPr>
        <p:grpSpPr>
          <a:xfrm>
            <a:off x="4916099" y="2949470"/>
            <a:ext cx="1268401" cy="2191897"/>
            <a:chOff x="5173637" y="2005024"/>
            <a:chExt cx="1268401" cy="2191897"/>
          </a:xfrm>
        </p:grpSpPr>
        <p:sp>
          <p:nvSpPr>
            <p:cNvPr id="114" name="대각선 방향의 모서리가 둥근 사각형 7">
              <a:extLst>
                <a:ext uri="{FF2B5EF4-FFF2-40B4-BE49-F238E27FC236}">
                  <a16:creationId xmlns:a16="http://schemas.microsoft.com/office/drawing/2014/main" id="{A766FB6F-043A-4FD9-B9BE-C14AB7A791D6}"/>
                </a:ext>
              </a:extLst>
            </p:cNvPr>
            <p:cNvSpPr/>
            <p:nvPr/>
          </p:nvSpPr>
          <p:spPr bwMode="auto">
            <a:xfrm rot="5400000">
              <a:off x="4711889" y="2466772"/>
              <a:ext cx="2191897" cy="1268401"/>
            </a:xfrm>
            <a:custGeom>
              <a:avLst/>
              <a:gdLst/>
              <a:ahLst/>
              <a:cxnLst/>
              <a:rect l="l" t="t" r="r" b="b"/>
              <a:pathLst>
                <a:path w="2191897" h="1268401">
                  <a:moveTo>
                    <a:pt x="556" y="0"/>
                  </a:moveTo>
                  <a:lnTo>
                    <a:pt x="6366" y="0"/>
                  </a:lnTo>
                  <a:lnTo>
                    <a:pt x="771361" y="0"/>
                  </a:lnTo>
                  <a:cubicBezTo>
                    <a:pt x="900702" y="119513"/>
                    <a:pt x="1003639" y="224727"/>
                    <a:pt x="1073325" y="294821"/>
                  </a:cubicBezTo>
                  <a:cubicBezTo>
                    <a:pt x="1128791" y="350613"/>
                    <a:pt x="1134354" y="350727"/>
                    <a:pt x="1132414" y="477627"/>
                  </a:cubicBezTo>
                  <a:lnTo>
                    <a:pt x="1132502" y="520838"/>
                  </a:lnTo>
                  <a:cubicBezTo>
                    <a:pt x="1520488" y="452568"/>
                    <a:pt x="1914556" y="631249"/>
                    <a:pt x="2076124" y="982845"/>
                  </a:cubicBezTo>
                  <a:cubicBezTo>
                    <a:pt x="2084895" y="1002115"/>
                    <a:pt x="2086649" y="1007371"/>
                    <a:pt x="2093665" y="1026642"/>
                  </a:cubicBezTo>
                  <a:cubicBezTo>
                    <a:pt x="2093673" y="1026633"/>
                    <a:pt x="2094426" y="1025752"/>
                    <a:pt x="2165585" y="942552"/>
                  </a:cubicBezTo>
                  <a:cubicBezTo>
                    <a:pt x="2165587" y="942568"/>
                    <a:pt x="2165771" y="944852"/>
                    <a:pt x="2191897" y="1268401"/>
                  </a:cubicBezTo>
                  <a:lnTo>
                    <a:pt x="1962105" y="1035401"/>
                  </a:lnTo>
                  <a:cubicBezTo>
                    <a:pt x="1962118" y="1035401"/>
                    <a:pt x="1963297" y="1035383"/>
                    <a:pt x="2074370" y="1033649"/>
                  </a:cubicBezTo>
                  <a:cubicBezTo>
                    <a:pt x="1961566" y="804919"/>
                    <a:pt x="1752545" y="656759"/>
                    <a:pt x="1510857" y="607858"/>
                  </a:cubicBezTo>
                  <a:cubicBezTo>
                    <a:pt x="1303549" y="555005"/>
                    <a:pt x="1077232" y="579973"/>
                    <a:pt x="878367" y="694788"/>
                  </a:cubicBezTo>
                  <a:cubicBezTo>
                    <a:pt x="699446" y="798088"/>
                    <a:pt x="572399" y="956998"/>
                    <a:pt x="506100" y="1137705"/>
                  </a:cubicBezTo>
                  <a:lnTo>
                    <a:pt x="423275" y="1137460"/>
                  </a:lnTo>
                  <a:cubicBezTo>
                    <a:pt x="310605" y="1136281"/>
                    <a:pt x="287070" y="1085464"/>
                    <a:pt x="237162" y="1034688"/>
                  </a:cubicBezTo>
                  <a:lnTo>
                    <a:pt x="203957" y="1000200"/>
                  </a:lnTo>
                  <a:cubicBezTo>
                    <a:pt x="167829" y="972622"/>
                    <a:pt x="136387" y="939518"/>
                    <a:pt x="109948" y="902558"/>
                  </a:cubicBezTo>
                  <a:lnTo>
                    <a:pt x="487" y="788866"/>
                  </a:lnTo>
                  <a:cubicBezTo>
                    <a:pt x="1440" y="561016"/>
                    <a:pt x="-1054" y="264004"/>
                    <a:pt x="5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vert270" lIns="274320" tIns="0" rIns="68580" bIns="1165860" anchor="ctr"/>
            <a:lstStyle/>
            <a:p>
              <a:pPr algn="ctr"/>
              <a:endParaRPr lang="ko-KR" altLang="en-US" sz="3000" b="1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9B08A27-7291-4CD7-9BB4-2B9FB019C79F}"/>
                </a:ext>
              </a:extLst>
            </p:cNvPr>
            <p:cNvSpPr txBox="1"/>
            <p:nvPr/>
          </p:nvSpPr>
          <p:spPr>
            <a:xfrm>
              <a:off x="5563796" y="2182905"/>
              <a:ext cx="7759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2000" b="1" dirty="0">
                  <a:solidFill>
                    <a:schemeClr val="bg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시장</a:t>
              </a:r>
            </a:p>
          </p:txBody>
        </p:sp>
      </p:grpSp>
      <p:sp>
        <p:nvSpPr>
          <p:cNvPr id="116" name="Freeform 11">
            <a:extLst>
              <a:ext uri="{FF2B5EF4-FFF2-40B4-BE49-F238E27FC236}">
                <a16:creationId xmlns:a16="http://schemas.microsoft.com/office/drawing/2014/main" id="{037E4DBB-3D4A-4B29-B389-F9A3DCCD1850}"/>
              </a:ext>
            </a:extLst>
          </p:cNvPr>
          <p:cNvSpPr/>
          <p:nvPr/>
        </p:nvSpPr>
        <p:spPr>
          <a:xfrm flipH="1">
            <a:off x="891812" y="3282834"/>
            <a:ext cx="2379663" cy="2286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6EFF4F6-C030-49C4-A786-27DF2FAD4C72}"/>
              </a:ext>
            </a:extLst>
          </p:cNvPr>
          <p:cNvSpPr txBox="1"/>
          <p:nvPr/>
        </p:nvSpPr>
        <p:spPr>
          <a:xfrm>
            <a:off x="969505" y="2997084"/>
            <a:ext cx="1835246" cy="796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5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제품의 경쟁력</a:t>
            </a:r>
            <a:endParaRPr lang="en-US" sz="1500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r"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차별화된 핵심 기능이 있나</a:t>
            </a:r>
            <a:r>
              <a:rPr lang="en-US" altLang="ko-KR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  <a:p>
            <a:pPr algn="r"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05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잘 팔 수 있을까</a:t>
            </a:r>
            <a:r>
              <a:rPr lang="en-US" altLang="ko-KR" sz="105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  <a:r>
              <a:rPr lang="en-US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</p:txBody>
      </p:sp>
      <p:sp>
        <p:nvSpPr>
          <p:cNvPr id="118" name="Freeform 13">
            <a:extLst>
              <a:ext uri="{FF2B5EF4-FFF2-40B4-BE49-F238E27FC236}">
                <a16:creationId xmlns:a16="http://schemas.microsoft.com/office/drawing/2014/main" id="{5472A5B6-8BED-414D-959A-80B0B0357091}"/>
              </a:ext>
            </a:extLst>
          </p:cNvPr>
          <p:cNvSpPr/>
          <p:nvPr/>
        </p:nvSpPr>
        <p:spPr>
          <a:xfrm>
            <a:off x="6001975" y="3282834"/>
            <a:ext cx="2497137" cy="2286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2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9" name="Freeform 14">
            <a:extLst>
              <a:ext uri="{FF2B5EF4-FFF2-40B4-BE49-F238E27FC236}">
                <a16:creationId xmlns:a16="http://schemas.microsoft.com/office/drawing/2014/main" id="{9B173240-4F97-4AB7-8F5C-17BE68CDF56B}"/>
              </a:ext>
            </a:extLst>
          </p:cNvPr>
          <p:cNvSpPr/>
          <p:nvPr/>
        </p:nvSpPr>
        <p:spPr>
          <a:xfrm flipV="1">
            <a:off x="6001975" y="5533909"/>
            <a:ext cx="2497137" cy="2286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3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0" name="Freeform 15">
            <a:extLst>
              <a:ext uri="{FF2B5EF4-FFF2-40B4-BE49-F238E27FC236}">
                <a16:creationId xmlns:a16="http://schemas.microsoft.com/office/drawing/2014/main" id="{475823F5-8322-43DB-AE11-42E107E6000E}"/>
              </a:ext>
            </a:extLst>
          </p:cNvPr>
          <p:cNvSpPr/>
          <p:nvPr/>
        </p:nvSpPr>
        <p:spPr>
          <a:xfrm flipH="1" flipV="1">
            <a:off x="891812" y="5533909"/>
            <a:ext cx="2379663" cy="2286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4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10B9562-46A4-4F4A-AC9D-848457C69CBA}"/>
              </a:ext>
            </a:extLst>
          </p:cNvPr>
          <p:cNvSpPr txBox="1"/>
          <p:nvPr/>
        </p:nvSpPr>
        <p:spPr>
          <a:xfrm>
            <a:off x="6489337" y="2997084"/>
            <a:ext cx="2107331" cy="782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4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시장규모 및 성장성 </a:t>
            </a:r>
            <a:endParaRPr lang="en-US" sz="1400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전체 시장 규모와 향후 성장성은</a:t>
            </a:r>
            <a:r>
              <a:rPr lang="en-US" altLang="ko-KR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  <a:p>
            <a:pPr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05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비즈니스가 지속 가능할까</a:t>
            </a:r>
            <a:r>
              <a:rPr lang="en-US" altLang="ko-KR" sz="105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  <a:endParaRPr lang="en-US" sz="1050" b="1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DFC9111-8D52-4D1D-B37F-D08697ADC041}"/>
              </a:ext>
            </a:extLst>
          </p:cNvPr>
          <p:cNvSpPr txBox="1"/>
          <p:nvPr/>
        </p:nvSpPr>
        <p:spPr>
          <a:xfrm>
            <a:off x="6502037" y="5476759"/>
            <a:ext cx="2238647" cy="796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5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가격체계 및 마진</a:t>
            </a:r>
            <a:endParaRPr lang="en-US" sz="1500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단위 볼륨 및 마진은 적정한가</a:t>
            </a:r>
            <a:r>
              <a:rPr lang="en-US" altLang="ko-KR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  <a:p>
            <a:pPr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05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나한테 돈이 되는가</a:t>
            </a:r>
            <a:r>
              <a:rPr lang="en-US" altLang="ko-KR" sz="105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  <a:endParaRPr lang="en-US" sz="1050" b="1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FD31289-68A9-4DBE-B06E-F025782079BE}"/>
              </a:ext>
            </a:extLst>
          </p:cNvPr>
          <p:cNvSpPr txBox="1"/>
          <p:nvPr/>
        </p:nvSpPr>
        <p:spPr>
          <a:xfrm>
            <a:off x="783801" y="5486335"/>
            <a:ext cx="2020950" cy="796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5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벤더의 신뢰성 </a:t>
            </a:r>
            <a:endParaRPr lang="en-US" sz="1500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r"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벤더는 지속 가능한가</a:t>
            </a:r>
            <a:r>
              <a:rPr lang="en-US" altLang="ko-KR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  <a:p>
            <a:pPr algn="r" eaLnBrk="1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ko-KR" altLang="en-US" sz="1050" b="1" dirty="0" err="1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영업</a:t>
            </a:r>
            <a:r>
              <a:rPr lang="ko-KR" altLang="en-US" sz="105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써티</a:t>
            </a:r>
            <a:r>
              <a:rPr lang="en-US" altLang="ko-KR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지원에 문제 없을까</a:t>
            </a:r>
            <a:r>
              <a:rPr lang="en-US" altLang="ko-KR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  <a:r>
              <a:rPr lang="ko-KR" altLang="en-US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sz="105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002CE566-059F-421B-BC52-5993344CCE51}"/>
              </a:ext>
            </a:extLst>
          </p:cNvPr>
          <p:cNvGrpSpPr/>
          <p:nvPr/>
        </p:nvGrpSpPr>
        <p:grpSpPr>
          <a:xfrm>
            <a:off x="3039278" y="2949470"/>
            <a:ext cx="2191897" cy="1268401"/>
            <a:chOff x="3296816" y="2005024"/>
            <a:chExt cx="2191897" cy="1268401"/>
          </a:xfrm>
        </p:grpSpPr>
        <p:sp>
          <p:nvSpPr>
            <p:cNvPr id="128" name="대각선 방향의 모서리가 둥근 사각형 7">
              <a:extLst>
                <a:ext uri="{FF2B5EF4-FFF2-40B4-BE49-F238E27FC236}">
                  <a16:creationId xmlns:a16="http://schemas.microsoft.com/office/drawing/2014/main" id="{73CE863B-FEB2-4BD9-B400-EB4B15951A11}"/>
                </a:ext>
              </a:extLst>
            </p:cNvPr>
            <p:cNvSpPr/>
            <p:nvPr/>
          </p:nvSpPr>
          <p:spPr bwMode="auto">
            <a:xfrm>
              <a:off x="3296816" y="2005024"/>
              <a:ext cx="2191897" cy="1268401"/>
            </a:xfrm>
            <a:custGeom>
              <a:avLst/>
              <a:gdLst/>
              <a:ahLst/>
              <a:cxnLst/>
              <a:rect l="l" t="t" r="r" b="b"/>
              <a:pathLst>
                <a:path w="2191897" h="1268401">
                  <a:moveTo>
                    <a:pt x="556" y="0"/>
                  </a:moveTo>
                  <a:lnTo>
                    <a:pt x="6366" y="0"/>
                  </a:lnTo>
                  <a:lnTo>
                    <a:pt x="771361" y="0"/>
                  </a:lnTo>
                  <a:cubicBezTo>
                    <a:pt x="900702" y="119513"/>
                    <a:pt x="1003639" y="224727"/>
                    <a:pt x="1073325" y="294821"/>
                  </a:cubicBezTo>
                  <a:cubicBezTo>
                    <a:pt x="1128791" y="350613"/>
                    <a:pt x="1134354" y="350727"/>
                    <a:pt x="1132414" y="477627"/>
                  </a:cubicBezTo>
                  <a:lnTo>
                    <a:pt x="1132502" y="520838"/>
                  </a:lnTo>
                  <a:cubicBezTo>
                    <a:pt x="1520488" y="452568"/>
                    <a:pt x="1914556" y="631249"/>
                    <a:pt x="2076124" y="982845"/>
                  </a:cubicBezTo>
                  <a:cubicBezTo>
                    <a:pt x="2084895" y="1002115"/>
                    <a:pt x="2086649" y="1007371"/>
                    <a:pt x="2093665" y="1026642"/>
                  </a:cubicBezTo>
                  <a:cubicBezTo>
                    <a:pt x="2093673" y="1026633"/>
                    <a:pt x="2094426" y="1025752"/>
                    <a:pt x="2165585" y="942552"/>
                  </a:cubicBezTo>
                  <a:cubicBezTo>
                    <a:pt x="2165587" y="942568"/>
                    <a:pt x="2165771" y="944852"/>
                    <a:pt x="2191897" y="1268401"/>
                  </a:cubicBezTo>
                  <a:lnTo>
                    <a:pt x="1962105" y="1035401"/>
                  </a:lnTo>
                  <a:cubicBezTo>
                    <a:pt x="1962118" y="1035401"/>
                    <a:pt x="1963297" y="1035383"/>
                    <a:pt x="2074370" y="1033649"/>
                  </a:cubicBezTo>
                  <a:cubicBezTo>
                    <a:pt x="1961566" y="804919"/>
                    <a:pt x="1752545" y="656759"/>
                    <a:pt x="1510857" y="607858"/>
                  </a:cubicBezTo>
                  <a:cubicBezTo>
                    <a:pt x="1303549" y="555005"/>
                    <a:pt x="1077232" y="579973"/>
                    <a:pt x="878367" y="694788"/>
                  </a:cubicBezTo>
                  <a:cubicBezTo>
                    <a:pt x="699446" y="798088"/>
                    <a:pt x="572399" y="956998"/>
                    <a:pt x="506100" y="1137705"/>
                  </a:cubicBezTo>
                  <a:lnTo>
                    <a:pt x="423275" y="1137460"/>
                  </a:lnTo>
                  <a:cubicBezTo>
                    <a:pt x="310605" y="1136281"/>
                    <a:pt x="287070" y="1085464"/>
                    <a:pt x="237162" y="1034688"/>
                  </a:cubicBezTo>
                  <a:lnTo>
                    <a:pt x="203957" y="1000200"/>
                  </a:lnTo>
                  <a:cubicBezTo>
                    <a:pt x="167829" y="972622"/>
                    <a:pt x="136387" y="939518"/>
                    <a:pt x="109948" y="902558"/>
                  </a:cubicBezTo>
                  <a:lnTo>
                    <a:pt x="487" y="788866"/>
                  </a:lnTo>
                  <a:cubicBezTo>
                    <a:pt x="1440" y="561016"/>
                    <a:pt x="-1054" y="264004"/>
                    <a:pt x="5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4320" tIns="34290" rIns="68580" bIns="274320" anchor="ctr"/>
            <a:lstStyle/>
            <a:p>
              <a:endParaRPr lang="ko-KR" altLang="en-US" sz="3000" b="1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0CB4E9D3-296F-4CE1-AAD2-00855190AA48}"/>
                </a:ext>
              </a:extLst>
            </p:cNvPr>
            <p:cNvSpPr txBox="1"/>
            <p:nvPr/>
          </p:nvSpPr>
          <p:spPr>
            <a:xfrm>
              <a:off x="3444013" y="2207072"/>
              <a:ext cx="7759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solidFill>
                    <a:schemeClr val="bg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제품</a:t>
              </a:r>
            </a:p>
          </p:txBody>
        </p:sp>
      </p:grpSp>
      <p:pic>
        <p:nvPicPr>
          <p:cNvPr id="131" name="Picture 4" descr="관련 이미지">
            <a:hlinkClick r:id="rId2"/>
            <a:extLst>
              <a:ext uri="{FF2B5EF4-FFF2-40B4-BE49-F238E27FC236}">
                <a16:creationId xmlns:a16="http://schemas.microsoft.com/office/drawing/2014/main" id="{E3465574-2A20-484F-8415-FE3517E0F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3224" y="2121360"/>
            <a:ext cx="193867" cy="21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4" descr="관련 이미지">
            <a:hlinkClick r:id="rId2"/>
            <a:extLst>
              <a:ext uri="{FF2B5EF4-FFF2-40B4-BE49-F238E27FC236}">
                <a16:creationId xmlns:a16="http://schemas.microsoft.com/office/drawing/2014/main" id="{52AD1039-F379-4114-9C90-26321AFA8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54992" y="2115010"/>
            <a:ext cx="193867" cy="21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14AB97D8-979E-43DF-9809-9F4BDFBD4903}"/>
              </a:ext>
            </a:extLst>
          </p:cNvPr>
          <p:cNvSpPr txBox="1"/>
          <p:nvPr/>
        </p:nvSpPr>
        <p:spPr>
          <a:xfrm>
            <a:off x="4295416" y="4103339"/>
            <a:ext cx="720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  </a:t>
            </a:r>
            <a:r>
              <a:rPr lang="ko-KR" altLang="en-US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택</a:t>
            </a:r>
            <a:endParaRPr lang="en-US" altLang="ko-KR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  준</a:t>
            </a:r>
          </a:p>
        </p:txBody>
      </p:sp>
    </p:spTree>
    <p:extLst>
      <p:ext uri="{BB962C8B-B14F-4D97-AF65-F5344CB8AC3E}">
        <p14:creationId xmlns:p14="http://schemas.microsoft.com/office/powerpoint/2010/main" val="191644607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304478" y="518737"/>
            <a:ext cx="7723906" cy="707886"/>
            <a:chOff x="304478" y="518737"/>
            <a:chExt cx="7723906" cy="707886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7723906" cy="707886"/>
              <a:chOff x="323528" y="425846"/>
              <a:chExt cx="7723906" cy="70788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7084280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 lvl="0">
                  <a:lnSpc>
                    <a:spcPts val="3075"/>
                  </a:lnSpc>
                  <a:defRPr/>
                </a:pPr>
                <a:r>
                  <a:rPr lang="en-US" altLang="ko-KR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Partner Program</a:t>
                </a:r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04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Partner Program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>
              <a:lnSpc>
                <a:spcPts val="2600"/>
              </a:lnSpc>
              <a:defRPr/>
            </a:pP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소프트캠프의 고민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04D81DBD-2000-4371-8B1F-9FDB92542EE1}"/>
              </a:ext>
            </a:extLst>
          </p:cNvPr>
          <p:cNvSpPr>
            <a:spLocks/>
          </p:cNvSpPr>
          <p:nvPr/>
        </p:nvSpPr>
        <p:spPr bwMode="auto">
          <a:xfrm>
            <a:off x="5152677" y="2675479"/>
            <a:ext cx="1355725" cy="1004887"/>
          </a:xfrm>
          <a:custGeom>
            <a:avLst/>
            <a:gdLst>
              <a:gd name="T0" fmla="*/ 230 w 419"/>
              <a:gd name="T1" fmla="*/ 0 h 439"/>
              <a:gd name="T2" fmla="*/ 419 w 419"/>
              <a:gd name="T3" fmla="*/ 439 h 439"/>
              <a:gd name="T4" fmla="*/ 189 w 419"/>
              <a:gd name="T5" fmla="*/ 439 h 439"/>
              <a:gd name="T6" fmla="*/ 0 w 419"/>
              <a:gd name="T7" fmla="*/ 0 h 439"/>
              <a:gd name="T8" fmla="*/ 106 w 419"/>
              <a:gd name="T9" fmla="*/ 0 h 439"/>
              <a:gd name="T10" fmla="*/ 230 w 419"/>
              <a:gd name="T11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9" h="439">
                <a:moveTo>
                  <a:pt x="230" y="0"/>
                </a:moveTo>
                <a:lnTo>
                  <a:pt x="419" y="439"/>
                </a:lnTo>
                <a:lnTo>
                  <a:pt x="189" y="439"/>
                </a:lnTo>
                <a:lnTo>
                  <a:pt x="0" y="0"/>
                </a:lnTo>
                <a:lnTo>
                  <a:pt x="106" y="0"/>
                </a:lnTo>
                <a:lnTo>
                  <a:pt x="23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650D8100-FA4C-4EF8-8AA3-7511409366F1}"/>
              </a:ext>
            </a:extLst>
          </p:cNvPr>
          <p:cNvSpPr>
            <a:spLocks/>
          </p:cNvSpPr>
          <p:nvPr/>
        </p:nvSpPr>
        <p:spPr bwMode="auto">
          <a:xfrm>
            <a:off x="3730277" y="3127916"/>
            <a:ext cx="1360488" cy="1322388"/>
          </a:xfrm>
          <a:custGeom>
            <a:avLst/>
            <a:gdLst>
              <a:gd name="T0" fmla="*/ 230 w 420"/>
              <a:gd name="T1" fmla="*/ 0 h 439"/>
              <a:gd name="T2" fmla="*/ 420 w 420"/>
              <a:gd name="T3" fmla="*/ 439 h 439"/>
              <a:gd name="T4" fmla="*/ 190 w 420"/>
              <a:gd name="T5" fmla="*/ 439 h 439"/>
              <a:gd name="T6" fmla="*/ 0 w 420"/>
              <a:gd name="T7" fmla="*/ 0 h 439"/>
              <a:gd name="T8" fmla="*/ 230 w 420"/>
              <a:gd name="T9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0" h="439">
                <a:moveTo>
                  <a:pt x="230" y="0"/>
                </a:moveTo>
                <a:lnTo>
                  <a:pt x="420" y="439"/>
                </a:lnTo>
                <a:lnTo>
                  <a:pt x="190" y="439"/>
                </a:lnTo>
                <a:lnTo>
                  <a:pt x="0" y="0"/>
                </a:lnTo>
                <a:lnTo>
                  <a:pt x="23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36B4452C-A810-4402-A9DA-C8ECCE6B33FF}"/>
              </a:ext>
            </a:extLst>
          </p:cNvPr>
          <p:cNvSpPr>
            <a:spLocks/>
          </p:cNvSpPr>
          <p:nvPr/>
        </p:nvSpPr>
        <p:spPr bwMode="auto">
          <a:xfrm>
            <a:off x="2312640" y="3581941"/>
            <a:ext cx="1355725" cy="1414463"/>
          </a:xfrm>
          <a:custGeom>
            <a:avLst/>
            <a:gdLst>
              <a:gd name="T0" fmla="*/ 230 w 419"/>
              <a:gd name="T1" fmla="*/ 0 h 437"/>
              <a:gd name="T2" fmla="*/ 419 w 419"/>
              <a:gd name="T3" fmla="*/ 437 h 437"/>
              <a:gd name="T4" fmla="*/ 189 w 419"/>
              <a:gd name="T5" fmla="*/ 437 h 437"/>
              <a:gd name="T6" fmla="*/ 0 w 419"/>
              <a:gd name="T7" fmla="*/ 0 h 437"/>
              <a:gd name="T8" fmla="*/ 230 w 419"/>
              <a:gd name="T9" fmla="*/ 0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9" h="437">
                <a:moveTo>
                  <a:pt x="230" y="0"/>
                </a:moveTo>
                <a:lnTo>
                  <a:pt x="419" y="437"/>
                </a:lnTo>
                <a:lnTo>
                  <a:pt x="189" y="437"/>
                </a:lnTo>
                <a:lnTo>
                  <a:pt x="0" y="0"/>
                </a:lnTo>
                <a:lnTo>
                  <a:pt x="23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151E47D6-1AC4-474E-89BE-AC163C44FABB}"/>
              </a:ext>
            </a:extLst>
          </p:cNvPr>
          <p:cNvSpPr>
            <a:spLocks/>
          </p:cNvSpPr>
          <p:nvPr/>
        </p:nvSpPr>
        <p:spPr bwMode="auto">
          <a:xfrm>
            <a:off x="4346227" y="2675479"/>
            <a:ext cx="1541463" cy="1774825"/>
          </a:xfrm>
          <a:custGeom>
            <a:avLst/>
            <a:gdLst>
              <a:gd name="T0" fmla="*/ 246 w 476"/>
              <a:gd name="T1" fmla="*/ 0 h 579"/>
              <a:gd name="T2" fmla="*/ 0 w 476"/>
              <a:gd name="T3" fmla="*/ 579 h 579"/>
              <a:gd name="T4" fmla="*/ 227 w 476"/>
              <a:gd name="T5" fmla="*/ 579 h 579"/>
              <a:gd name="T6" fmla="*/ 476 w 476"/>
              <a:gd name="T7" fmla="*/ 0 h 579"/>
              <a:gd name="T8" fmla="*/ 246 w 476"/>
              <a:gd name="T9" fmla="*/ 0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6" h="579">
                <a:moveTo>
                  <a:pt x="246" y="0"/>
                </a:moveTo>
                <a:lnTo>
                  <a:pt x="0" y="579"/>
                </a:lnTo>
                <a:lnTo>
                  <a:pt x="227" y="579"/>
                </a:lnTo>
                <a:lnTo>
                  <a:pt x="476" y="0"/>
                </a:lnTo>
                <a:lnTo>
                  <a:pt x="24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AB235DEF-683C-4FF3-9F9E-3CF8725D7B3A}"/>
              </a:ext>
            </a:extLst>
          </p:cNvPr>
          <p:cNvSpPr>
            <a:spLocks/>
          </p:cNvSpPr>
          <p:nvPr/>
        </p:nvSpPr>
        <p:spPr bwMode="auto">
          <a:xfrm>
            <a:off x="2923827" y="3127916"/>
            <a:ext cx="1550988" cy="1868488"/>
          </a:xfrm>
          <a:custGeom>
            <a:avLst/>
            <a:gdLst>
              <a:gd name="T0" fmla="*/ 249 w 479"/>
              <a:gd name="T1" fmla="*/ 0 h 577"/>
              <a:gd name="T2" fmla="*/ 0 w 479"/>
              <a:gd name="T3" fmla="*/ 577 h 577"/>
              <a:gd name="T4" fmla="*/ 230 w 479"/>
              <a:gd name="T5" fmla="*/ 577 h 577"/>
              <a:gd name="T6" fmla="*/ 479 w 479"/>
              <a:gd name="T7" fmla="*/ 0 h 577"/>
              <a:gd name="T8" fmla="*/ 249 w 479"/>
              <a:gd name="T9" fmla="*/ 0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9" h="577">
                <a:moveTo>
                  <a:pt x="249" y="0"/>
                </a:moveTo>
                <a:lnTo>
                  <a:pt x="0" y="577"/>
                </a:lnTo>
                <a:lnTo>
                  <a:pt x="230" y="577"/>
                </a:lnTo>
                <a:lnTo>
                  <a:pt x="479" y="0"/>
                </a:lnTo>
                <a:lnTo>
                  <a:pt x="24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D27F31C-6ED3-42BA-B545-E5DD2A41955A}"/>
              </a:ext>
            </a:extLst>
          </p:cNvPr>
          <p:cNvSpPr>
            <a:spLocks/>
          </p:cNvSpPr>
          <p:nvPr/>
        </p:nvSpPr>
        <p:spPr bwMode="auto">
          <a:xfrm>
            <a:off x="982315" y="3575591"/>
            <a:ext cx="2074862" cy="2774950"/>
          </a:xfrm>
          <a:custGeom>
            <a:avLst/>
            <a:gdLst>
              <a:gd name="T0" fmla="*/ 249 w 479"/>
              <a:gd name="T1" fmla="*/ 0 h 577"/>
              <a:gd name="T2" fmla="*/ 0 w 479"/>
              <a:gd name="T3" fmla="*/ 577 h 577"/>
              <a:gd name="T4" fmla="*/ 230 w 479"/>
              <a:gd name="T5" fmla="*/ 577 h 577"/>
              <a:gd name="T6" fmla="*/ 479 w 479"/>
              <a:gd name="T7" fmla="*/ 0 h 577"/>
              <a:gd name="T8" fmla="*/ 249 w 479"/>
              <a:gd name="T9" fmla="*/ 0 h 577"/>
              <a:gd name="connsiteX0" fmla="*/ 8465 w 10000"/>
              <a:gd name="connsiteY0" fmla="*/ 0 h 10018"/>
              <a:gd name="connsiteX1" fmla="*/ 0 w 10000"/>
              <a:gd name="connsiteY1" fmla="*/ 10018 h 10018"/>
              <a:gd name="connsiteX2" fmla="*/ 4802 w 10000"/>
              <a:gd name="connsiteY2" fmla="*/ 10018 h 10018"/>
              <a:gd name="connsiteX3" fmla="*/ 10000 w 10000"/>
              <a:gd name="connsiteY3" fmla="*/ 18 h 10018"/>
              <a:gd name="connsiteX4" fmla="*/ 8465 w 10000"/>
              <a:gd name="connsiteY4" fmla="*/ 0 h 10018"/>
              <a:gd name="connsiteX0" fmla="*/ 8155 w 10000"/>
              <a:gd name="connsiteY0" fmla="*/ 19 h 10000"/>
              <a:gd name="connsiteX1" fmla="*/ 0 w 10000"/>
              <a:gd name="connsiteY1" fmla="*/ 10000 h 10000"/>
              <a:gd name="connsiteX2" fmla="*/ 4802 w 10000"/>
              <a:gd name="connsiteY2" fmla="*/ 10000 h 10000"/>
              <a:gd name="connsiteX3" fmla="*/ 10000 w 10000"/>
              <a:gd name="connsiteY3" fmla="*/ 0 h 10000"/>
              <a:gd name="connsiteX4" fmla="*/ 8155 w 10000"/>
              <a:gd name="connsiteY4" fmla="*/ 19 h 10000"/>
              <a:gd name="connsiteX0" fmla="*/ 8176 w 10000"/>
              <a:gd name="connsiteY0" fmla="*/ 1 h 10000"/>
              <a:gd name="connsiteX1" fmla="*/ 0 w 10000"/>
              <a:gd name="connsiteY1" fmla="*/ 10000 h 10000"/>
              <a:gd name="connsiteX2" fmla="*/ 4802 w 10000"/>
              <a:gd name="connsiteY2" fmla="*/ 10000 h 10000"/>
              <a:gd name="connsiteX3" fmla="*/ 10000 w 10000"/>
              <a:gd name="connsiteY3" fmla="*/ 0 h 10000"/>
              <a:gd name="connsiteX4" fmla="*/ 8176 w 10000"/>
              <a:gd name="connsiteY4" fmla="*/ 1 h 10000"/>
              <a:gd name="connsiteX0" fmla="*/ 8114 w 10000"/>
              <a:gd name="connsiteY0" fmla="*/ 0 h 10017"/>
              <a:gd name="connsiteX1" fmla="*/ 0 w 10000"/>
              <a:gd name="connsiteY1" fmla="*/ 10017 h 10017"/>
              <a:gd name="connsiteX2" fmla="*/ 4802 w 10000"/>
              <a:gd name="connsiteY2" fmla="*/ 10017 h 10017"/>
              <a:gd name="connsiteX3" fmla="*/ 10000 w 10000"/>
              <a:gd name="connsiteY3" fmla="*/ 17 h 10017"/>
              <a:gd name="connsiteX4" fmla="*/ 8114 w 10000"/>
              <a:gd name="connsiteY4" fmla="*/ 0 h 10017"/>
              <a:gd name="connsiteX0" fmla="*/ 5736 w 7622"/>
              <a:gd name="connsiteY0" fmla="*/ 0 h 10017"/>
              <a:gd name="connsiteX1" fmla="*/ 0 w 7622"/>
              <a:gd name="connsiteY1" fmla="*/ 10017 h 10017"/>
              <a:gd name="connsiteX2" fmla="*/ 2424 w 7622"/>
              <a:gd name="connsiteY2" fmla="*/ 10017 h 10017"/>
              <a:gd name="connsiteX3" fmla="*/ 7622 w 7622"/>
              <a:gd name="connsiteY3" fmla="*/ 17 h 10017"/>
              <a:gd name="connsiteX4" fmla="*/ 5736 w 7622"/>
              <a:gd name="connsiteY4" fmla="*/ 0 h 10017"/>
              <a:gd name="connsiteX0" fmla="*/ 4543 w 7017"/>
              <a:gd name="connsiteY0" fmla="*/ 0 h 10000"/>
              <a:gd name="connsiteX1" fmla="*/ 0 w 7017"/>
              <a:gd name="connsiteY1" fmla="*/ 6272 h 10000"/>
              <a:gd name="connsiteX2" fmla="*/ 197 w 7017"/>
              <a:gd name="connsiteY2" fmla="*/ 10000 h 10000"/>
              <a:gd name="connsiteX3" fmla="*/ 7017 w 7017"/>
              <a:gd name="connsiteY3" fmla="*/ 17 h 10000"/>
              <a:gd name="connsiteX4" fmla="*/ 4543 w 7017"/>
              <a:gd name="connsiteY4" fmla="*/ 0 h 10000"/>
              <a:gd name="connsiteX0" fmla="*/ 6474 w 10000"/>
              <a:gd name="connsiteY0" fmla="*/ 0 h 6641"/>
              <a:gd name="connsiteX1" fmla="*/ 0 w 10000"/>
              <a:gd name="connsiteY1" fmla="*/ 6272 h 6641"/>
              <a:gd name="connsiteX2" fmla="*/ 3759 w 10000"/>
              <a:gd name="connsiteY2" fmla="*/ 6364 h 6641"/>
              <a:gd name="connsiteX3" fmla="*/ 10000 w 10000"/>
              <a:gd name="connsiteY3" fmla="*/ 17 h 6641"/>
              <a:gd name="connsiteX4" fmla="*/ 6474 w 10000"/>
              <a:gd name="connsiteY4" fmla="*/ 0 h 6641"/>
              <a:gd name="connsiteX0" fmla="*/ 3288 w 9529"/>
              <a:gd name="connsiteY0" fmla="*/ 9583 h 9783"/>
              <a:gd name="connsiteX1" fmla="*/ 9529 w 9529"/>
              <a:gd name="connsiteY1" fmla="*/ 26 h 9783"/>
              <a:gd name="connsiteX2" fmla="*/ 6003 w 9529"/>
              <a:gd name="connsiteY2" fmla="*/ 0 h 9783"/>
              <a:gd name="connsiteX3" fmla="*/ 0 w 9529"/>
              <a:gd name="connsiteY3" fmla="*/ 9783 h 9783"/>
              <a:gd name="connsiteX0" fmla="*/ 3694 w 10243"/>
              <a:gd name="connsiteY0" fmla="*/ 9796 h 9796"/>
              <a:gd name="connsiteX1" fmla="*/ 10243 w 10243"/>
              <a:gd name="connsiteY1" fmla="*/ 27 h 9796"/>
              <a:gd name="connsiteX2" fmla="*/ 6543 w 10243"/>
              <a:gd name="connsiteY2" fmla="*/ 0 h 9796"/>
              <a:gd name="connsiteX3" fmla="*/ 0 w 10243"/>
              <a:gd name="connsiteY3" fmla="*/ 9716 h 9796"/>
              <a:gd name="connsiteX0" fmla="*/ 3883 w 10277"/>
              <a:gd name="connsiteY0" fmla="*/ 10000 h 10092"/>
              <a:gd name="connsiteX1" fmla="*/ 10277 w 10277"/>
              <a:gd name="connsiteY1" fmla="*/ 28 h 10092"/>
              <a:gd name="connsiteX2" fmla="*/ 6665 w 10277"/>
              <a:gd name="connsiteY2" fmla="*/ 0 h 10092"/>
              <a:gd name="connsiteX3" fmla="*/ 0 w 10277"/>
              <a:gd name="connsiteY3" fmla="*/ 10092 h 10092"/>
              <a:gd name="connsiteX0" fmla="*/ 3664 w 10058"/>
              <a:gd name="connsiteY0" fmla="*/ 10000 h 10000"/>
              <a:gd name="connsiteX1" fmla="*/ 10058 w 10058"/>
              <a:gd name="connsiteY1" fmla="*/ 28 h 10000"/>
              <a:gd name="connsiteX2" fmla="*/ 6446 w 10058"/>
              <a:gd name="connsiteY2" fmla="*/ 0 h 10000"/>
              <a:gd name="connsiteX3" fmla="*/ 0 w 10058"/>
              <a:gd name="connsiteY3" fmla="*/ 9811 h 10000"/>
              <a:gd name="connsiteX0" fmla="*/ 3719 w 10113"/>
              <a:gd name="connsiteY0" fmla="*/ 10000 h 10000"/>
              <a:gd name="connsiteX1" fmla="*/ 10113 w 10113"/>
              <a:gd name="connsiteY1" fmla="*/ 28 h 10000"/>
              <a:gd name="connsiteX2" fmla="*/ 6501 w 10113"/>
              <a:gd name="connsiteY2" fmla="*/ 0 h 10000"/>
              <a:gd name="connsiteX3" fmla="*/ 0 w 10113"/>
              <a:gd name="connsiteY3" fmla="*/ 9911 h 10000"/>
              <a:gd name="connsiteX0" fmla="*/ 3746 w 10113"/>
              <a:gd name="connsiteY0" fmla="*/ 9859 h 9911"/>
              <a:gd name="connsiteX1" fmla="*/ 10113 w 10113"/>
              <a:gd name="connsiteY1" fmla="*/ 28 h 9911"/>
              <a:gd name="connsiteX2" fmla="*/ 6501 w 10113"/>
              <a:gd name="connsiteY2" fmla="*/ 0 h 9911"/>
              <a:gd name="connsiteX3" fmla="*/ 0 w 10113"/>
              <a:gd name="connsiteY3" fmla="*/ 9911 h 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13" h="9911">
                <a:moveTo>
                  <a:pt x="3746" y="9859"/>
                </a:moveTo>
                <a:lnTo>
                  <a:pt x="10113" y="28"/>
                </a:lnTo>
                <a:lnTo>
                  <a:pt x="6501" y="0"/>
                </a:lnTo>
                <a:cubicBezTo>
                  <a:pt x="4290" y="3285"/>
                  <a:pt x="0" y="9911"/>
                  <a:pt x="0" y="9911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3CD0E632-92F2-4E28-AE2C-ED6531AB4C45}"/>
              </a:ext>
            </a:extLst>
          </p:cNvPr>
          <p:cNvSpPr>
            <a:spLocks/>
          </p:cNvSpPr>
          <p:nvPr/>
        </p:nvSpPr>
        <p:spPr bwMode="auto">
          <a:xfrm>
            <a:off x="5763865" y="1364204"/>
            <a:ext cx="1958975" cy="2316162"/>
          </a:xfrm>
          <a:custGeom>
            <a:avLst/>
            <a:gdLst>
              <a:gd name="T0" fmla="*/ 605 w 605"/>
              <a:gd name="T1" fmla="*/ 257 h 865"/>
              <a:gd name="T2" fmla="*/ 491 w 605"/>
              <a:gd name="T3" fmla="*/ 0 h 865"/>
              <a:gd name="T4" fmla="*/ 154 w 605"/>
              <a:gd name="T5" fmla="*/ 257 h 865"/>
              <a:gd name="T6" fmla="*/ 266 w 605"/>
              <a:gd name="T7" fmla="*/ 257 h 865"/>
              <a:gd name="T8" fmla="*/ 0 w 605"/>
              <a:gd name="T9" fmla="*/ 865 h 865"/>
              <a:gd name="T10" fmla="*/ 230 w 605"/>
              <a:gd name="T11" fmla="*/ 865 h 865"/>
              <a:gd name="T12" fmla="*/ 493 w 605"/>
              <a:gd name="T13" fmla="*/ 257 h 865"/>
              <a:gd name="T14" fmla="*/ 605 w 605"/>
              <a:gd name="T15" fmla="*/ 257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5" h="865">
                <a:moveTo>
                  <a:pt x="605" y="257"/>
                </a:moveTo>
                <a:lnTo>
                  <a:pt x="491" y="0"/>
                </a:lnTo>
                <a:lnTo>
                  <a:pt x="154" y="257"/>
                </a:lnTo>
                <a:lnTo>
                  <a:pt x="266" y="257"/>
                </a:lnTo>
                <a:lnTo>
                  <a:pt x="0" y="865"/>
                </a:lnTo>
                <a:lnTo>
                  <a:pt x="230" y="865"/>
                </a:lnTo>
                <a:lnTo>
                  <a:pt x="493" y="257"/>
                </a:lnTo>
                <a:lnTo>
                  <a:pt x="605" y="25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0CCE98CA-CF5A-4992-96CB-191AFB73D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5756" y="5130696"/>
            <a:ext cx="2084388" cy="97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코스닥 상장</a:t>
            </a:r>
            <a:endParaRPr lang="en-US" altLang="ko-KR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21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년 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DRM 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전문기업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2019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년 기준 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200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억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120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  <a:endParaRPr lang="en-US" altLang="ko-KR" sz="9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2020.9.21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기준 시가총액 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800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억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</p:txBody>
      </p:sp>
      <p:sp>
        <p:nvSpPr>
          <p:cNvPr id="10" name="Rectangle 15">
            <a:extLst>
              <a:ext uri="{FF2B5EF4-FFF2-40B4-BE49-F238E27FC236}">
                <a16:creationId xmlns:a16="http://schemas.microsoft.com/office/drawing/2014/main" id="{0144E2CA-F8E5-43C8-B867-35B1CCCFF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796" y="4568560"/>
            <a:ext cx="2696456" cy="97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소프트캠프의 고민</a:t>
            </a:r>
            <a:endParaRPr lang="en-US" altLang="ko-KR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DRM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시장의 포화 및 직판 한계성 </a:t>
            </a:r>
            <a:endParaRPr lang="en-US" altLang="ko-KR" sz="9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기존 보유 기술 활용한 신 성장 동력 필요</a:t>
            </a:r>
            <a:endParaRPr lang="en-US" altLang="ko-KR" sz="9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9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클라우드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등 최신 보안기술 응용</a:t>
            </a:r>
            <a:endParaRPr lang="en-US" altLang="ko-KR" sz="9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16254A58-45AC-49BE-9967-43CF058C4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0040" y="3739104"/>
            <a:ext cx="2932248" cy="76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New Partnership</a:t>
            </a:r>
          </a:p>
          <a:p>
            <a:pPr eaLnBrk="1" hangingPunct="1">
              <a:lnSpc>
                <a:spcPct val="150000"/>
              </a:lnSpc>
            </a:pPr>
            <a:r>
              <a:rPr lang="ko-KR" altLang="en-US" sz="9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파트너십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추진을 위한 내부 조직 체계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정비 </a:t>
            </a:r>
            <a:endParaRPr lang="en-US" altLang="ko-KR" sz="9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 프로그램 개발 및 신규 파트너 모집 </a:t>
            </a:r>
            <a:endParaRPr lang="en-US" altLang="ko-KR" sz="9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7F52AE-9B1A-4E59-BFE8-E9852FC96C42}"/>
              </a:ext>
            </a:extLst>
          </p:cNvPr>
          <p:cNvSpPr txBox="1"/>
          <p:nvPr/>
        </p:nvSpPr>
        <p:spPr>
          <a:xfrm rot="1519031">
            <a:off x="1846977" y="3666323"/>
            <a:ext cx="461665" cy="220829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b="1" dirty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문서보안 </a:t>
            </a:r>
            <a:r>
              <a:rPr lang="en-US" altLang="ko-KR" b="1" dirty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b="1" dirty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지속서장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8FA10D-33B3-4276-917B-F405E39BD9EA}"/>
              </a:ext>
            </a:extLst>
          </p:cNvPr>
          <p:cNvSpPr txBox="1"/>
          <p:nvPr/>
        </p:nvSpPr>
        <p:spPr>
          <a:xfrm rot="1519031">
            <a:off x="3468488" y="3202705"/>
            <a:ext cx="461665" cy="17081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b="1" dirty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직접판매 중심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1750C3-024D-415F-90CE-4F084CCE9517}"/>
              </a:ext>
            </a:extLst>
          </p:cNvPr>
          <p:cNvSpPr txBox="1"/>
          <p:nvPr/>
        </p:nvSpPr>
        <p:spPr>
          <a:xfrm rot="1519031">
            <a:off x="4854794" y="2821810"/>
            <a:ext cx="461665" cy="151580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b="1" dirty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신제품  출시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6890C9-18AC-4B97-90D7-968D20638501}"/>
              </a:ext>
            </a:extLst>
          </p:cNvPr>
          <p:cNvSpPr txBox="1"/>
          <p:nvPr/>
        </p:nvSpPr>
        <p:spPr>
          <a:xfrm rot="1519031">
            <a:off x="6427517" y="1986570"/>
            <a:ext cx="461665" cy="145809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새로운  도약</a:t>
            </a:r>
          </a:p>
        </p:txBody>
      </p:sp>
    </p:spTree>
    <p:extLst>
      <p:ext uri="{BB962C8B-B14F-4D97-AF65-F5344CB8AC3E}">
        <p14:creationId xmlns:p14="http://schemas.microsoft.com/office/powerpoint/2010/main" val="34863232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304478" y="518737"/>
            <a:ext cx="7723906" cy="707886"/>
            <a:chOff x="304478" y="518737"/>
            <a:chExt cx="7723906" cy="707886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7723906" cy="707886"/>
              <a:chOff x="323528" y="425846"/>
              <a:chExt cx="7723906" cy="70788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7084280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 lvl="0">
                  <a:lnSpc>
                    <a:spcPts val="3075"/>
                  </a:lnSpc>
                  <a:defRPr/>
                </a:pPr>
                <a:r>
                  <a:rPr lang="en-US" altLang="ko-KR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Partner Program</a:t>
                </a:r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04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Partner Program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>
              <a:lnSpc>
                <a:spcPts val="2600"/>
              </a:lnSpc>
              <a:defRPr/>
            </a:pP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 정책의 핵심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319A408-9540-4C8D-BCAC-29AF393333B3}"/>
              </a:ext>
            </a:extLst>
          </p:cNvPr>
          <p:cNvGrpSpPr/>
          <p:nvPr/>
        </p:nvGrpSpPr>
        <p:grpSpPr>
          <a:xfrm>
            <a:off x="3141498" y="2725119"/>
            <a:ext cx="2698988" cy="2827983"/>
            <a:chOff x="3548844" y="1753145"/>
            <a:chExt cx="3273320" cy="3429764"/>
          </a:xfrm>
        </p:grpSpPr>
        <p:sp>
          <p:nvSpPr>
            <p:cNvPr id="23" name="자유형 6">
              <a:extLst>
                <a:ext uri="{FF2B5EF4-FFF2-40B4-BE49-F238E27FC236}">
                  <a16:creationId xmlns:a16="http://schemas.microsoft.com/office/drawing/2014/main" id="{0CC123C8-5A5F-4B1C-B8E0-D2096283902E}"/>
                </a:ext>
              </a:extLst>
            </p:cNvPr>
            <p:cNvSpPr/>
            <p:nvPr/>
          </p:nvSpPr>
          <p:spPr>
            <a:xfrm rot="8118935">
              <a:off x="4934448" y="2349666"/>
              <a:ext cx="1887716" cy="2614431"/>
            </a:xfrm>
            <a:custGeom>
              <a:avLst/>
              <a:gdLst>
                <a:gd name="connsiteX0" fmla="*/ 2 w 1767020"/>
                <a:gd name="connsiteY0" fmla="*/ 2177184 h 2447271"/>
                <a:gd name="connsiteX1" fmla="*/ 2 w 1767020"/>
                <a:gd name="connsiteY1" fmla="*/ 151280 h 2447271"/>
                <a:gd name="connsiteX2" fmla="*/ 637105 w 1767020"/>
                <a:gd name="connsiteY2" fmla="*/ 151280 h 2447271"/>
                <a:gd name="connsiteX3" fmla="*/ 637105 w 1767020"/>
                <a:gd name="connsiteY3" fmla="*/ 1810168 h 2447271"/>
                <a:gd name="connsiteX4" fmla="*/ 1479680 w 1767020"/>
                <a:gd name="connsiteY4" fmla="*/ 1810168 h 2447271"/>
                <a:gd name="connsiteX5" fmla="*/ 1767020 w 1767020"/>
                <a:gd name="connsiteY5" fmla="*/ 2097508 h 2447271"/>
                <a:gd name="connsiteX6" fmla="*/ 1767020 w 1767020"/>
                <a:gd name="connsiteY6" fmla="*/ 2159931 h 2447271"/>
                <a:gd name="connsiteX7" fmla="*/ 1479680 w 1767020"/>
                <a:gd name="connsiteY7" fmla="*/ 2447271 h 2447271"/>
                <a:gd name="connsiteX8" fmla="*/ 367018 w 1767020"/>
                <a:gd name="connsiteY8" fmla="*/ 2447271 h 2447271"/>
                <a:gd name="connsiteX9" fmla="*/ 287343 w 1767020"/>
                <a:gd name="connsiteY9" fmla="*/ 2447271 h 2447271"/>
                <a:gd name="connsiteX10" fmla="*/ 270089 w 1767020"/>
                <a:gd name="connsiteY10" fmla="*/ 2447271 h 2447271"/>
                <a:gd name="connsiteX11" fmla="*/ 2 w 1767020"/>
                <a:gd name="connsiteY11" fmla="*/ 2177184 h 2447271"/>
                <a:gd name="connsiteX12" fmla="*/ 0 w 1767020"/>
                <a:gd name="connsiteY12" fmla="*/ 151279 h 2447271"/>
                <a:gd name="connsiteX13" fmla="*/ 309926 w 1767020"/>
                <a:gd name="connsiteY13" fmla="*/ 0 h 2447271"/>
                <a:gd name="connsiteX14" fmla="*/ 637104 w 1767020"/>
                <a:gd name="connsiteY14" fmla="*/ 151279 h 2447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67020" h="2447271">
                  <a:moveTo>
                    <a:pt x="2" y="2177184"/>
                  </a:moveTo>
                  <a:lnTo>
                    <a:pt x="2" y="151280"/>
                  </a:lnTo>
                  <a:lnTo>
                    <a:pt x="637105" y="151280"/>
                  </a:lnTo>
                  <a:lnTo>
                    <a:pt x="637105" y="1810168"/>
                  </a:lnTo>
                  <a:lnTo>
                    <a:pt x="1479680" y="1810168"/>
                  </a:lnTo>
                  <a:cubicBezTo>
                    <a:pt x="1638374" y="1810168"/>
                    <a:pt x="1767020" y="1938814"/>
                    <a:pt x="1767020" y="2097508"/>
                  </a:cubicBezTo>
                  <a:lnTo>
                    <a:pt x="1767020" y="2159931"/>
                  </a:lnTo>
                  <a:cubicBezTo>
                    <a:pt x="1767020" y="2318625"/>
                    <a:pt x="1638374" y="2447271"/>
                    <a:pt x="1479680" y="2447271"/>
                  </a:cubicBezTo>
                  <a:lnTo>
                    <a:pt x="367018" y="2447271"/>
                  </a:lnTo>
                  <a:lnTo>
                    <a:pt x="287343" y="2447271"/>
                  </a:lnTo>
                  <a:lnTo>
                    <a:pt x="270089" y="2447271"/>
                  </a:lnTo>
                  <a:cubicBezTo>
                    <a:pt x="120924" y="2447271"/>
                    <a:pt x="2" y="2326349"/>
                    <a:pt x="2" y="2177184"/>
                  </a:cubicBezTo>
                  <a:close/>
                  <a:moveTo>
                    <a:pt x="0" y="151279"/>
                  </a:moveTo>
                  <a:lnTo>
                    <a:pt x="309926" y="0"/>
                  </a:lnTo>
                  <a:lnTo>
                    <a:pt x="637104" y="151279"/>
                  </a:lnTo>
                  <a:close/>
                </a:path>
              </a:pathLst>
            </a:custGeom>
            <a:solidFill>
              <a:srgbClr val="70BB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4" name="자유형 7">
              <a:extLst>
                <a:ext uri="{FF2B5EF4-FFF2-40B4-BE49-F238E27FC236}">
                  <a16:creationId xmlns:a16="http://schemas.microsoft.com/office/drawing/2014/main" id="{0FE9616E-63A2-447F-93A9-50E801DE69B2}"/>
                </a:ext>
              </a:extLst>
            </p:cNvPr>
            <p:cNvSpPr/>
            <p:nvPr/>
          </p:nvSpPr>
          <p:spPr>
            <a:xfrm rot="18906805">
              <a:off x="3548844" y="1972087"/>
              <a:ext cx="1887716" cy="2614431"/>
            </a:xfrm>
            <a:custGeom>
              <a:avLst/>
              <a:gdLst>
                <a:gd name="connsiteX0" fmla="*/ 2 w 1767020"/>
                <a:gd name="connsiteY0" fmla="*/ 2177184 h 2447271"/>
                <a:gd name="connsiteX1" fmla="*/ 2 w 1767020"/>
                <a:gd name="connsiteY1" fmla="*/ 151280 h 2447271"/>
                <a:gd name="connsiteX2" fmla="*/ 637105 w 1767020"/>
                <a:gd name="connsiteY2" fmla="*/ 151280 h 2447271"/>
                <a:gd name="connsiteX3" fmla="*/ 637105 w 1767020"/>
                <a:gd name="connsiteY3" fmla="*/ 1810168 h 2447271"/>
                <a:gd name="connsiteX4" fmla="*/ 1479680 w 1767020"/>
                <a:gd name="connsiteY4" fmla="*/ 1810168 h 2447271"/>
                <a:gd name="connsiteX5" fmla="*/ 1767020 w 1767020"/>
                <a:gd name="connsiteY5" fmla="*/ 2097508 h 2447271"/>
                <a:gd name="connsiteX6" fmla="*/ 1767020 w 1767020"/>
                <a:gd name="connsiteY6" fmla="*/ 2159931 h 2447271"/>
                <a:gd name="connsiteX7" fmla="*/ 1479680 w 1767020"/>
                <a:gd name="connsiteY7" fmla="*/ 2447271 h 2447271"/>
                <a:gd name="connsiteX8" fmla="*/ 367018 w 1767020"/>
                <a:gd name="connsiteY8" fmla="*/ 2447271 h 2447271"/>
                <a:gd name="connsiteX9" fmla="*/ 287343 w 1767020"/>
                <a:gd name="connsiteY9" fmla="*/ 2447271 h 2447271"/>
                <a:gd name="connsiteX10" fmla="*/ 270089 w 1767020"/>
                <a:gd name="connsiteY10" fmla="*/ 2447271 h 2447271"/>
                <a:gd name="connsiteX11" fmla="*/ 2 w 1767020"/>
                <a:gd name="connsiteY11" fmla="*/ 2177184 h 2447271"/>
                <a:gd name="connsiteX12" fmla="*/ 0 w 1767020"/>
                <a:gd name="connsiteY12" fmla="*/ 151279 h 2447271"/>
                <a:gd name="connsiteX13" fmla="*/ 309926 w 1767020"/>
                <a:gd name="connsiteY13" fmla="*/ 0 h 2447271"/>
                <a:gd name="connsiteX14" fmla="*/ 637104 w 1767020"/>
                <a:gd name="connsiteY14" fmla="*/ 151279 h 2447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67020" h="2447271">
                  <a:moveTo>
                    <a:pt x="2" y="2177184"/>
                  </a:moveTo>
                  <a:lnTo>
                    <a:pt x="2" y="151280"/>
                  </a:lnTo>
                  <a:lnTo>
                    <a:pt x="637105" y="151280"/>
                  </a:lnTo>
                  <a:lnTo>
                    <a:pt x="637105" y="1810168"/>
                  </a:lnTo>
                  <a:lnTo>
                    <a:pt x="1479680" y="1810168"/>
                  </a:lnTo>
                  <a:cubicBezTo>
                    <a:pt x="1638374" y="1810168"/>
                    <a:pt x="1767020" y="1938814"/>
                    <a:pt x="1767020" y="2097508"/>
                  </a:cubicBezTo>
                  <a:lnTo>
                    <a:pt x="1767020" y="2159931"/>
                  </a:lnTo>
                  <a:cubicBezTo>
                    <a:pt x="1767020" y="2318625"/>
                    <a:pt x="1638374" y="2447271"/>
                    <a:pt x="1479680" y="2447271"/>
                  </a:cubicBezTo>
                  <a:lnTo>
                    <a:pt x="367018" y="2447271"/>
                  </a:lnTo>
                  <a:lnTo>
                    <a:pt x="287343" y="2447271"/>
                  </a:lnTo>
                  <a:lnTo>
                    <a:pt x="270089" y="2447271"/>
                  </a:lnTo>
                  <a:cubicBezTo>
                    <a:pt x="120924" y="2447271"/>
                    <a:pt x="2" y="2326349"/>
                    <a:pt x="2" y="2177184"/>
                  </a:cubicBezTo>
                  <a:close/>
                  <a:moveTo>
                    <a:pt x="0" y="151279"/>
                  </a:moveTo>
                  <a:lnTo>
                    <a:pt x="309926" y="0"/>
                  </a:lnTo>
                  <a:lnTo>
                    <a:pt x="637104" y="151279"/>
                  </a:lnTo>
                  <a:close/>
                </a:path>
              </a:pathLst>
            </a:custGeom>
            <a:solidFill>
              <a:srgbClr val="50AC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5" name="자유형 8">
              <a:extLst>
                <a:ext uri="{FF2B5EF4-FFF2-40B4-BE49-F238E27FC236}">
                  <a16:creationId xmlns:a16="http://schemas.microsoft.com/office/drawing/2014/main" id="{2C35F941-3F97-4332-87AB-19BD2388D90B}"/>
                </a:ext>
              </a:extLst>
            </p:cNvPr>
            <p:cNvSpPr/>
            <p:nvPr/>
          </p:nvSpPr>
          <p:spPr>
            <a:xfrm rot="2706805">
              <a:off x="4435029" y="1389787"/>
              <a:ext cx="1887716" cy="2614431"/>
            </a:xfrm>
            <a:custGeom>
              <a:avLst/>
              <a:gdLst>
                <a:gd name="connsiteX0" fmla="*/ 2 w 1767020"/>
                <a:gd name="connsiteY0" fmla="*/ 2177184 h 2447271"/>
                <a:gd name="connsiteX1" fmla="*/ 2 w 1767020"/>
                <a:gd name="connsiteY1" fmla="*/ 151280 h 2447271"/>
                <a:gd name="connsiteX2" fmla="*/ 637105 w 1767020"/>
                <a:gd name="connsiteY2" fmla="*/ 151280 h 2447271"/>
                <a:gd name="connsiteX3" fmla="*/ 637105 w 1767020"/>
                <a:gd name="connsiteY3" fmla="*/ 1810168 h 2447271"/>
                <a:gd name="connsiteX4" fmla="*/ 1479680 w 1767020"/>
                <a:gd name="connsiteY4" fmla="*/ 1810168 h 2447271"/>
                <a:gd name="connsiteX5" fmla="*/ 1767020 w 1767020"/>
                <a:gd name="connsiteY5" fmla="*/ 2097508 h 2447271"/>
                <a:gd name="connsiteX6" fmla="*/ 1767020 w 1767020"/>
                <a:gd name="connsiteY6" fmla="*/ 2159931 h 2447271"/>
                <a:gd name="connsiteX7" fmla="*/ 1479680 w 1767020"/>
                <a:gd name="connsiteY7" fmla="*/ 2447271 h 2447271"/>
                <a:gd name="connsiteX8" fmla="*/ 367018 w 1767020"/>
                <a:gd name="connsiteY8" fmla="*/ 2447271 h 2447271"/>
                <a:gd name="connsiteX9" fmla="*/ 287343 w 1767020"/>
                <a:gd name="connsiteY9" fmla="*/ 2447271 h 2447271"/>
                <a:gd name="connsiteX10" fmla="*/ 270089 w 1767020"/>
                <a:gd name="connsiteY10" fmla="*/ 2447271 h 2447271"/>
                <a:gd name="connsiteX11" fmla="*/ 2 w 1767020"/>
                <a:gd name="connsiteY11" fmla="*/ 2177184 h 2447271"/>
                <a:gd name="connsiteX12" fmla="*/ 0 w 1767020"/>
                <a:gd name="connsiteY12" fmla="*/ 151279 h 2447271"/>
                <a:gd name="connsiteX13" fmla="*/ 309926 w 1767020"/>
                <a:gd name="connsiteY13" fmla="*/ 0 h 2447271"/>
                <a:gd name="connsiteX14" fmla="*/ 637104 w 1767020"/>
                <a:gd name="connsiteY14" fmla="*/ 151279 h 2447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67020" h="2447271">
                  <a:moveTo>
                    <a:pt x="2" y="2177184"/>
                  </a:moveTo>
                  <a:lnTo>
                    <a:pt x="2" y="151280"/>
                  </a:lnTo>
                  <a:lnTo>
                    <a:pt x="637105" y="151280"/>
                  </a:lnTo>
                  <a:lnTo>
                    <a:pt x="637105" y="1810168"/>
                  </a:lnTo>
                  <a:lnTo>
                    <a:pt x="1479680" y="1810168"/>
                  </a:lnTo>
                  <a:cubicBezTo>
                    <a:pt x="1638374" y="1810168"/>
                    <a:pt x="1767020" y="1938814"/>
                    <a:pt x="1767020" y="2097508"/>
                  </a:cubicBezTo>
                  <a:lnTo>
                    <a:pt x="1767020" y="2159931"/>
                  </a:lnTo>
                  <a:cubicBezTo>
                    <a:pt x="1767020" y="2318625"/>
                    <a:pt x="1638374" y="2447271"/>
                    <a:pt x="1479680" y="2447271"/>
                  </a:cubicBezTo>
                  <a:lnTo>
                    <a:pt x="367018" y="2447271"/>
                  </a:lnTo>
                  <a:lnTo>
                    <a:pt x="287343" y="2447271"/>
                  </a:lnTo>
                  <a:lnTo>
                    <a:pt x="270089" y="2447271"/>
                  </a:lnTo>
                  <a:cubicBezTo>
                    <a:pt x="120924" y="2447271"/>
                    <a:pt x="2" y="2326349"/>
                    <a:pt x="2" y="2177184"/>
                  </a:cubicBezTo>
                  <a:close/>
                  <a:moveTo>
                    <a:pt x="0" y="151279"/>
                  </a:moveTo>
                  <a:lnTo>
                    <a:pt x="309926" y="0"/>
                  </a:lnTo>
                  <a:lnTo>
                    <a:pt x="637104" y="15127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6" name="자유형 9">
              <a:extLst>
                <a:ext uri="{FF2B5EF4-FFF2-40B4-BE49-F238E27FC236}">
                  <a16:creationId xmlns:a16="http://schemas.microsoft.com/office/drawing/2014/main" id="{6B1F032E-82D9-45E0-8BBD-EB85393749CA}"/>
                </a:ext>
              </a:extLst>
            </p:cNvPr>
            <p:cNvSpPr/>
            <p:nvPr/>
          </p:nvSpPr>
          <p:spPr>
            <a:xfrm rot="13516710">
              <a:off x="4044300" y="2931835"/>
              <a:ext cx="1887716" cy="2614431"/>
            </a:xfrm>
            <a:custGeom>
              <a:avLst/>
              <a:gdLst>
                <a:gd name="connsiteX0" fmla="*/ 2 w 1767020"/>
                <a:gd name="connsiteY0" fmla="*/ 2177184 h 2447271"/>
                <a:gd name="connsiteX1" fmla="*/ 2 w 1767020"/>
                <a:gd name="connsiteY1" fmla="*/ 151280 h 2447271"/>
                <a:gd name="connsiteX2" fmla="*/ 637105 w 1767020"/>
                <a:gd name="connsiteY2" fmla="*/ 151280 h 2447271"/>
                <a:gd name="connsiteX3" fmla="*/ 637105 w 1767020"/>
                <a:gd name="connsiteY3" fmla="*/ 1810168 h 2447271"/>
                <a:gd name="connsiteX4" fmla="*/ 1479680 w 1767020"/>
                <a:gd name="connsiteY4" fmla="*/ 1810168 h 2447271"/>
                <a:gd name="connsiteX5" fmla="*/ 1767020 w 1767020"/>
                <a:gd name="connsiteY5" fmla="*/ 2097508 h 2447271"/>
                <a:gd name="connsiteX6" fmla="*/ 1767020 w 1767020"/>
                <a:gd name="connsiteY6" fmla="*/ 2159931 h 2447271"/>
                <a:gd name="connsiteX7" fmla="*/ 1479680 w 1767020"/>
                <a:gd name="connsiteY7" fmla="*/ 2447271 h 2447271"/>
                <a:gd name="connsiteX8" fmla="*/ 367018 w 1767020"/>
                <a:gd name="connsiteY8" fmla="*/ 2447271 h 2447271"/>
                <a:gd name="connsiteX9" fmla="*/ 287343 w 1767020"/>
                <a:gd name="connsiteY9" fmla="*/ 2447271 h 2447271"/>
                <a:gd name="connsiteX10" fmla="*/ 270089 w 1767020"/>
                <a:gd name="connsiteY10" fmla="*/ 2447271 h 2447271"/>
                <a:gd name="connsiteX11" fmla="*/ 2 w 1767020"/>
                <a:gd name="connsiteY11" fmla="*/ 2177184 h 2447271"/>
                <a:gd name="connsiteX12" fmla="*/ 0 w 1767020"/>
                <a:gd name="connsiteY12" fmla="*/ 151279 h 2447271"/>
                <a:gd name="connsiteX13" fmla="*/ 309926 w 1767020"/>
                <a:gd name="connsiteY13" fmla="*/ 0 h 2447271"/>
                <a:gd name="connsiteX14" fmla="*/ 637104 w 1767020"/>
                <a:gd name="connsiteY14" fmla="*/ 151279 h 2447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67020" h="2447271">
                  <a:moveTo>
                    <a:pt x="2" y="2177184"/>
                  </a:moveTo>
                  <a:lnTo>
                    <a:pt x="2" y="151280"/>
                  </a:lnTo>
                  <a:lnTo>
                    <a:pt x="637105" y="151280"/>
                  </a:lnTo>
                  <a:lnTo>
                    <a:pt x="637105" y="1810168"/>
                  </a:lnTo>
                  <a:lnTo>
                    <a:pt x="1479680" y="1810168"/>
                  </a:lnTo>
                  <a:cubicBezTo>
                    <a:pt x="1638374" y="1810168"/>
                    <a:pt x="1767020" y="1938814"/>
                    <a:pt x="1767020" y="2097508"/>
                  </a:cubicBezTo>
                  <a:lnTo>
                    <a:pt x="1767020" y="2159931"/>
                  </a:lnTo>
                  <a:cubicBezTo>
                    <a:pt x="1767020" y="2318625"/>
                    <a:pt x="1638374" y="2447271"/>
                    <a:pt x="1479680" y="2447271"/>
                  </a:cubicBezTo>
                  <a:lnTo>
                    <a:pt x="367018" y="2447271"/>
                  </a:lnTo>
                  <a:lnTo>
                    <a:pt x="287343" y="2447271"/>
                  </a:lnTo>
                  <a:lnTo>
                    <a:pt x="270089" y="2447271"/>
                  </a:lnTo>
                  <a:cubicBezTo>
                    <a:pt x="120924" y="2447271"/>
                    <a:pt x="2" y="2326349"/>
                    <a:pt x="2" y="2177184"/>
                  </a:cubicBezTo>
                  <a:close/>
                  <a:moveTo>
                    <a:pt x="0" y="151279"/>
                  </a:moveTo>
                  <a:lnTo>
                    <a:pt x="309926" y="0"/>
                  </a:lnTo>
                  <a:lnTo>
                    <a:pt x="637104" y="15127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60E61C12-ADBA-4629-BB8B-CC89A4FB7391}"/>
                </a:ext>
              </a:extLst>
            </p:cNvPr>
            <p:cNvGrpSpPr/>
            <p:nvPr/>
          </p:nvGrpSpPr>
          <p:grpSpPr>
            <a:xfrm>
              <a:off x="4462550" y="2737875"/>
              <a:ext cx="1474849" cy="1474849"/>
              <a:chOff x="1040116" y="3297536"/>
              <a:chExt cx="1380551" cy="1380551"/>
            </a:xfrm>
          </p:grpSpPr>
          <p:sp>
            <p:nvSpPr>
              <p:cNvPr id="28" name="타원 27">
                <a:extLst>
                  <a:ext uri="{FF2B5EF4-FFF2-40B4-BE49-F238E27FC236}">
                    <a16:creationId xmlns:a16="http://schemas.microsoft.com/office/drawing/2014/main" id="{BC180F78-A161-4796-AB63-AC5386745E4F}"/>
                  </a:ext>
                </a:extLst>
              </p:cNvPr>
              <p:cNvSpPr/>
              <p:nvPr/>
            </p:nvSpPr>
            <p:spPr>
              <a:xfrm>
                <a:off x="1100572" y="3392996"/>
                <a:ext cx="1238356" cy="1238356"/>
              </a:xfrm>
              <a:prstGeom prst="ellipse">
                <a:avLst/>
              </a:prstGeom>
              <a:gradFill>
                <a:gsLst>
                  <a:gs pos="0">
                    <a:srgbClr val="37A0C1"/>
                  </a:gs>
                  <a:gs pos="100000">
                    <a:srgbClr val="70BBD3"/>
                  </a:gs>
                </a:gsLst>
                <a:lin ang="14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29" name="자유형 12">
                <a:extLst>
                  <a:ext uri="{FF2B5EF4-FFF2-40B4-BE49-F238E27FC236}">
                    <a16:creationId xmlns:a16="http://schemas.microsoft.com/office/drawing/2014/main" id="{FE183A26-0E5D-4494-8F41-1B988A6FFCA2}"/>
                  </a:ext>
                </a:extLst>
              </p:cNvPr>
              <p:cNvSpPr/>
              <p:nvPr/>
            </p:nvSpPr>
            <p:spPr>
              <a:xfrm rot="18900000" flipH="1">
                <a:off x="1040116" y="3297536"/>
                <a:ext cx="1380551" cy="1380551"/>
              </a:xfrm>
              <a:custGeom>
                <a:avLst/>
                <a:gdLst>
                  <a:gd name="connsiteX0" fmla="*/ 1056748 w 1380551"/>
                  <a:gd name="connsiteY0" fmla="*/ 736399 h 1380551"/>
                  <a:gd name="connsiteX1" fmla="*/ 1227722 w 1380551"/>
                  <a:gd name="connsiteY1" fmla="*/ 736399 h 1380551"/>
                  <a:gd name="connsiteX2" fmla="*/ 1225989 w 1380551"/>
                  <a:gd name="connsiteY2" fmla="*/ 764694 h 1380551"/>
                  <a:gd name="connsiteX3" fmla="*/ 1141589 w 1380551"/>
                  <a:gd name="connsiteY3" fmla="*/ 989978 h 1380551"/>
                  <a:gd name="connsiteX4" fmla="*/ 1094591 w 1380551"/>
                  <a:gd name="connsiteY4" fmla="*/ 1047513 h 1380551"/>
                  <a:gd name="connsiteX5" fmla="*/ 975444 w 1380551"/>
                  <a:gd name="connsiteY5" fmla="*/ 928366 h 1380551"/>
                  <a:gd name="connsiteX6" fmla="*/ 1002120 w 1380551"/>
                  <a:gd name="connsiteY6" fmla="*/ 895708 h 1380551"/>
                  <a:gd name="connsiteX7" fmla="*/ 1048888 w 1380551"/>
                  <a:gd name="connsiteY7" fmla="*/ 794408 h 1380551"/>
                  <a:gd name="connsiteX8" fmla="*/ 710207 w 1380551"/>
                  <a:gd name="connsiteY8" fmla="*/ 1061721 h 1380551"/>
                  <a:gd name="connsiteX9" fmla="*/ 761584 w 1380551"/>
                  <a:gd name="connsiteY9" fmla="*/ 1056797 h 1380551"/>
                  <a:gd name="connsiteX10" fmla="*/ 911031 w 1380551"/>
                  <a:gd name="connsiteY10" fmla="*/ 991441 h 1380551"/>
                  <a:gd name="connsiteX11" fmla="*/ 928961 w 1380551"/>
                  <a:gd name="connsiteY11" fmla="*/ 976034 h 1380551"/>
                  <a:gd name="connsiteX12" fmla="*/ 1048362 w 1380551"/>
                  <a:gd name="connsiteY12" fmla="*/ 1095435 h 1380551"/>
                  <a:gd name="connsiteX13" fmla="*/ 1009340 w 1380551"/>
                  <a:gd name="connsiteY13" fmla="*/ 1128968 h 1380551"/>
                  <a:gd name="connsiteX14" fmla="*/ 792364 w 1380551"/>
                  <a:gd name="connsiteY14" fmla="*/ 1223855 h 1380551"/>
                  <a:gd name="connsiteX15" fmla="*/ 710207 w 1380551"/>
                  <a:gd name="connsiteY15" fmla="*/ 1231729 h 1380551"/>
                  <a:gd name="connsiteX16" fmla="*/ 451590 w 1380551"/>
                  <a:gd name="connsiteY16" fmla="*/ 976034 h 1380551"/>
                  <a:gd name="connsiteX17" fmla="*/ 469519 w 1380551"/>
                  <a:gd name="connsiteY17" fmla="*/ 991441 h 1380551"/>
                  <a:gd name="connsiteX18" fmla="*/ 618966 w 1380551"/>
                  <a:gd name="connsiteY18" fmla="*/ 1056797 h 1380551"/>
                  <a:gd name="connsiteX19" fmla="*/ 643632 w 1380551"/>
                  <a:gd name="connsiteY19" fmla="*/ 1059161 h 1380551"/>
                  <a:gd name="connsiteX20" fmla="*/ 643632 w 1380551"/>
                  <a:gd name="connsiteY20" fmla="*/ 1229446 h 1380551"/>
                  <a:gd name="connsiteX21" fmla="*/ 585304 w 1380551"/>
                  <a:gd name="connsiteY21" fmla="*/ 1223855 h 1380551"/>
                  <a:gd name="connsiteX22" fmla="*/ 368327 w 1380551"/>
                  <a:gd name="connsiteY22" fmla="*/ 1128968 h 1380551"/>
                  <a:gd name="connsiteX23" fmla="*/ 330856 w 1380551"/>
                  <a:gd name="connsiteY23" fmla="*/ 1096768 h 1380551"/>
                  <a:gd name="connsiteX24" fmla="*/ 1093589 w 1380551"/>
                  <a:gd name="connsiteY24" fmla="*/ 334035 h 1380551"/>
                  <a:gd name="connsiteX25" fmla="*/ 1133992 w 1380551"/>
                  <a:gd name="connsiteY25" fmla="*/ 382258 h 1380551"/>
                  <a:gd name="connsiteX26" fmla="*/ 1224090 w 1380551"/>
                  <a:gd name="connsiteY26" fmla="*/ 605847 h 1380551"/>
                  <a:gd name="connsiteX27" fmla="*/ 1229544 w 1380551"/>
                  <a:gd name="connsiteY27" fmla="*/ 669824 h 1380551"/>
                  <a:gd name="connsiteX28" fmla="*/ 1061049 w 1380551"/>
                  <a:gd name="connsiteY28" fmla="*/ 669823 h 1380551"/>
                  <a:gd name="connsiteX29" fmla="*/ 1046272 w 1380551"/>
                  <a:gd name="connsiteY29" fmla="*/ 577494 h 1380551"/>
                  <a:gd name="connsiteX30" fmla="*/ 996888 w 1380551"/>
                  <a:gd name="connsiteY30" fmla="*/ 477128 h 1380551"/>
                  <a:gd name="connsiteX31" fmla="*/ 975739 w 1380551"/>
                  <a:gd name="connsiteY31" fmla="*/ 451885 h 1380551"/>
                  <a:gd name="connsiteX32" fmla="*/ 150067 w 1380551"/>
                  <a:gd name="connsiteY32" fmla="*/ 736398 h 1380551"/>
                  <a:gd name="connsiteX33" fmla="*/ 323610 w 1380551"/>
                  <a:gd name="connsiteY33" fmla="*/ 736399 h 1380551"/>
                  <a:gd name="connsiteX34" fmla="*/ 334278 w 1380551"/>
                  <a:gd name="connsiteY34" fmla="*/ 803055 h 1380551"/>
                  <a:gd name="connsiteX35" fmla="*/ 383662 w 1380551"/>
                  <a:gd name="connsiteY35" fmla="*/ 903421 h 1380551"/>
                  <a:gd name="connsiteX36" fmla="*/ 404810 w 1380551"/>
                  <a:gd name="connsiteY36" fmla="*/ 928662 h 1380551"/>
                  <a:gd name="connsiteX37" fmla="*/ 284077 w 1380551"/>
                  <a:gd name="connsiteY37" fmla="*/ 1049396 h 1380551"/>
                  <a:gd name="connsiteX38" fmla="*/ 243676 w 1380551"/>
                  <a:gd name="connsiteY38" fmla="*/ 1001176 h 1380551"/>
                  <a:gd name="connsiteX39" fmla="*/ 153578 w 1380551"/>
                  <a:gd name="connsiteY39" fmla="*/ 777587 h 1380551"/>
                  <a:gd name="connsiteX40" fmla="*/ 710207 w 1380551"/>
                  <a:gd name="connsiteY40" fmla="*/ 151705 h 1380551"/>
                  <a:gd name="connsiteX41" fmla="*/ 792364 w 1380551"/>
                  <a:gd name="connsiteY41" fmla="*/ 159579 h 1380551"/>
                  <a:gd name="connsiteX42" fmla="*/ 1009340 w 1380551"/>
                  <a:gd name="connsiteY42" fmla="*/ 254466 h 1380551"/>
                  <a:gd name="connsiteX43" fmla="*/ 1046809 w 1380551"/>
                  <a:gd name="connsiteY43" fmla="*/ 286664 h 1380551"/>
                  <a:gd name="connsiteX44" fmla="*/ 928959 w 1380551"/>
                  <a:gd name="connsiteY44" fmla="*/ 404514 h 1380551"/>
                  <a:gd name="connsiteX45" fmla="*/ 911031 w 1380551"/>
                  <a:gd name="connsiteY45" fmla="*/ 389108 h 1380551"/>
                  <a:gd name="connsiteX46" fmla="*/ 761584 w 1380551"/>
                  <a:gd name="connsiteY46" fmla="*/ 323752 h 1380551"/>
                  <a:gd name="connsiteX47" fmla="*/ 710207 w 1380551"/>
                  <a:gd name="connsiteY47" fmla="*/ 318828 h 1380551"/>
                  <a:gd name="connsiteX48" fmla="*/ 285671 w 1380551"/>
                  <a:gd name="connsiteY48" fmla="*/ 332744 h 1380551"/>
                  <a:gd name="connsiteX49" fmla="*/ 405108 w 1380551"/>
                  <a:gd name="connsiteY49" fmla="*/ 452181 h 1380551"/>
                  <a:gd name="connsiteX50" fmla="*/ 378430 w 1380551"/>
                  <a:gd name="connsiteY50" fmla="*/ 484841 h 1380551"/>
                  <a:gd name="connsiteX51" fmla="*/ 331662 w 1380551"/>
                  <a:gd name="connsiteY51" fmla="*/ 586141 h 1380551"/>
                  <a:gd name="connsiteX52" fmla="*/ 320323 w 1380551"/>
                  <a:gd name="connsiteY52" fmla="*/ 669823 h 1380551"/>
                  <a:gd name="connsiteX53" fmla="*/ 148551 w 1380551"/>
                  <a:gd name="connsiteY53" fmla="*/ 669823 h 1380551"/>
                  <a:gd name="connsiteX54" fmla="*/ 151679 w 1380551"/>
                  <a:gd name="connsiteY54" fmla="*/ 618740 h 1380551"/>
                  <a:gd name="connsiteX55" fmla="*/ 236079 w 1380551"/>
                  <a:gd name="connsiteY55" fmla="*/ 393456 h 1380551"/>
                  <a:gd name="connsiteX56" fmla="*/ 332409 w 1380551"/>
                  <a:gd name="connsiteY56" fmla="*/ 285331 h 1380551"/>
                  <a:gd name="connsiteX57" fmla="*/ 368327 w 1380551"/>
                  <a:gd name="connsiteY57" fmla="*/ 254466 h 1380551"/>
                  <a:gd name="connsiteX58" fmla="*/ 585303 w 1380551"/>
                  <a:gd name="connsiteY58" fmla="*/ 159579 h 1380551"/>
                  <a:gd name="connsiteX59" fmla="*/ 643632 w 1380551"/>
                  <a:gd name="connsiteY59" fmla="*/ 153988 h 1380551"/>
                  <a:gd name="connsiteX60" fmla="*/ 643632 w 1380551"/>
                  <a:gd name="connsiteY60" fmla="*/ 321388 h 1380551"/>
                  <a:gd name="connsiteX61" fmla="*/ 618966 w 1380551"/>
                  <a:gd name="connsiteY61" fmla="*/ 323752 h 1380551"/>
                  <a:gd name="connsiteX62" fmla="*/ 469519 w 1380551"/>
                  <a:gd name="connsiteY62" fmla="*/ 389108 h 1380551"/>
                  <a:gd name="connsiteX63" fmla="*/ 451591 w 1380551"/>
                  <a:gd name="connsiteY63" fmla="*/ 404513 h 1380551"/>
                  <a:gd name="connsiteX64" fmla="*/ 202177 w 1380551"/>
                  <a:gd name="connsiteY64" fmla="*/ 202176 h 1380551"/>
                  <a:gd name="connsiteX65" fmla="*/ 202177 w 1380551"/>
                  <a:gd name="connsiteY65" fmla="*/ 1178374 h 1380551"/>
                  <a:gd name="connsiteX66" fmla="*/ 1070089 w 1380551"/>
                  <a:gd name="connsiteY66" fmla="*/ 1266827 h 1380551"/>
                  <a:gd name="connsiteX67" fmla="*/ 1152465 w 1380551"/>
                  <a:gd name="connsiteY67" fmla="*/ 1199538 h 1380551"/>
                  <a:gd name="connsiteX68" fmla="*/ 1154838 w 1380551"/>
                  <a:gd name="connsiteY68" fmla="*/ 1201911 h 1380551"/>
                  <a:gd name="connsiteX69" fmla="*/ 1178375 w 1380551"/>
                  <a:gd name="connsiteY69" fmla="*/ 1178374 h 1380551"/>
                  <a:gd name="connsiteX70" fmla="*/ 1201913 w 1380551"/>
                  <a:gd name="connsiteY70" fmla="*/ 1154835 h 1380551"/>
                  <a:gd name="connsiteX71" fmla="*/ 1199540 w 1380551"/>
                  <a:gd name="connsiteY71" fmla="*/ 1152462 h 1380551"/>
                  <a:gd name="connsiteX72" fmla="*/ 1266827 w 1380551"/>
                  <a:gd name="connsiteY72" fmla="*/ 1070089 h 1380551"/>
                  <a:gd name="connsiteX73" fmla="*/ 1178375 w 1380551"/>
                  <a:gd name="connsiteY73" fmla="*/ 202176 h 1380551"/>
                  <a:gd name="connsiteX74" fmla="*/ 202177 w 1380551"/>
                  <a:gd name="connsiteY74" fmla="*/ 202176 h 1380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380551" h="1380551">
                    <a:moveTo>
                      <a:pt x="1056748" y="736399"/>
                    </a:moveTo>
                    <a:lnTo>
                      <a:pt x="1227722" y="736399"/>
                    </a:lnTo>
                    <a:lnTo>
                      <a:pt x="1225989" y="764694"/>
                    </a:lnTo>
                    <a:cubicBezTo>
                      <a:pt x="1215306" y="843770"/>
                      <a:pt x="1187172" y="920939"/>
                      <a:pt x="1141589" y="989978"/>
                    </a:cubicBezTo>
                    <a:lnTo>
                      <a:pt x="1094591" y="1047513"/>
                    </a:lnTo>
                    <a:lnTo>
                      <a:pt x="975444" y="928366"/>
                    </a:lnTo>
                    <a:lnTo>
                      <a:pt x="1002120" y="895708"/>
                    </a:lnTo>
                    <a:cubicBezTo>
                      <a:pt x="1023051" y="864007"/>
                      <a:pt x="1038641" y="829817"/>
                      <a:pt x="1048888" y="794408"/>
                    </a:cubicBezTo>
                    <a:close/>
                    <a:moveTo>
                      <a:pt x="710207" y="1061721"/>
                    </a:moveTo>
                    <a:lnTo>
                      <a:pt x="761584" y="1056797"/>
                    </a:lnTo>
                    <a:cubicBezTo>
                      <a:pt x="814535" y="1046545"/>
                      <a:pt x="865694" y="1024759"/>
                      <a:pt x="911031" y="991441"/>
                    </a:cubicBezTo>
                    <a:lnTo>
                      <a:pt x="928961" y="976034"/>
                    </a:lnTo>
                    <a:lnTo>
                      <a:pt x="1048362" y="1095435"/>
                    </a:lnTo>
                    <a:lnTo>
                      <a:pt x="1009340" y="1128968"/>
                    </a:lnTo>
                    <a:cubicBezTo>
                      <a:pt x="943518" y="1177342"/>
                      <a:pt x="869241" y="1208971"/>
                      <a:pt x="792364" y="1223855"/>
                    </a:cubicBezTo>
                    <a:lnTo>
                      <a:pt x="710207" y="1231729"/>
                    </a:lnTo>
                    <a:close/>
                    <a:moveTo>
                      <a:pt x="451590" y="976034"/>
                    </a:moveTo>
                    <a:lnTo>
                      <a:pt x="469519" y="991441"/>
                    </a:lnTo>
                    <a:cubicBezTo>
                      <a:pt x="514856" y="1024760"/>
                      <a:pt x="566015" y="1046545"/>
                      <a:pt x="618966" y="1056797"/>
                    </a:cubicBezTo>
                    <a:lnTo>
                      <a:pt x="643632" y="1059161"/>
                    </a:lnTo>
                    <a:lnTo>
                      <a:pt x="643632" y="1229446"/>
                    </a:lnTo>
                    <a:lnTo>
                      <a:pt x="585304" y="1223855"/>
                    </a:lnTo>
                    <a:cubicBezTo>
                      <a:pt x="508427" y="1208971"/>
                      <a:pt x="434150" y="1177342"/>
                      <a:pt x="368327" y="1128968"/>
                    </a:cubicBezTo>
                    <a:lnTo>
                      <a:pt x="330856" y="1096768"/>
                    </a:lnTo>
                    <a:close/>
                    <a:moveTo>
                      <a:pt x="1093589" y="334035"/>
                    </a:moveTo>
                    <a:lnTo>
                      <a:pt x="1133992" y="382258"/>
                    </a:lnTo>
                    <a:cubicBezTo>
                      <a:pt x="1181474" y="450393"/>
                      <a:pt x="1211507" y="526998"/>
                      <a:pt x="1224090" y="605847"/>
                    </a:cubicBezTo>
                    <a:lnTo>
                      <a:pt x="1229544" y="669824"/>
                    </a:lnTo>
                    <a:lnTo>
                      <a:pt x="1061049" y="669823"/>
                    </a:lnTo>
                    <a:lnTo>
                      <a:pt x="1046272" y="577494"/>
                    </a:lnTo>
                    <a:cubicBezTo>
                      <a:pt x="1035152" y="542293"/>
                      <a:pt x="1018691" y="508414"/>
                      <a:pt x="996888" y="477128"/>
                    </a:cubicBezTo>
                    <a:lnTo>
                      <a:pt x="975739" y="451885"/>
                    </a:lnTo>
                    <a:close/>
                    <a:moveTo>
                      <a:pt x="150067" y="736398"/>
                    </a:moveTo>
                    <a:lnTo>
                      <a:pt x="323610" y="736399"/>
                    </a:lnTo>
                    <a:lnTo>
                      <a:pt x="334278" y="803055"/>
                    </a:lnTo>
                    <a:cubicBezTo>
                      <a:pt x="345398" y="838256"/>
                      <a:pt x="361859" y="872135"/>
                      <a:pt x="383662" y="903421"/>
                    </a:cubicBezTo>
                    <a:lnTo>
                      <a:pt x="404810" y="928662"/>
                    </a:lnTo>
                    <a:lnTo>
                      <a:pt x="284077" y="1049396"/>
                    </a:lnTo>
                    <a:lnTo>
                      <a:pt x="243676" y="1001176"/>
                    </a:lnTo>
                    <a:cubicBezTo>
                      <a:pt x="196193" y="933041"/>
                      <a:pt x="166161" y="856436"/>
                      <a:pt x="153578" y="777587"/>
                    </a:cubicBezTo>
                    <a:close/>
                    <a:moveTo>
                      <a:pt x="710207" y="151705"/>
                    </a:moveTo>
                    <a:lnTo>
                      <a:pt x="792364" y="159579"/>
                    </a:lnTo>
                    <a:cubicBezTo>
                      <a:pt x="869241" y="174463"/>
                      <a:pt x="943517" y="206092"/>
                      <a:pt x="1009340" y="254466"/>
                    </a:cubicBezTo>
                    <a:lnTo>
                      <a:pt x="1046809" y="286664"/>
                    </a:lnTo>
                    <a:lnTo>
                      <a:pt x="928959" y="404514"/>
                    </a:lnTo>
                    <a:lnTo>
                      <a:pt x="911031" y="389108"/>
                    </a:lnTo>
                    <a:cubicBezTo>
                      <a:pt x="865694" y="355790"/>
                      <a:pt x="814535" y="334004"/>
                      <a:pt x="761584" y="323752"/>
                    </a:cubicBezTo>
                    <a:lnTo>
                      <a:pt x="710207" y="318828"/>
                    </a:lnTo>
                    <a:close/>
                    <a:moveTo>
                      <a:pt x="285671" y="332744"/>
                    </a:moveTo>
                    <a:lnTo>
                      <a:pt x="405108" y="452181"/>
                    </a:lnTo>
                    <a:lnTo>
                      <a:pt x="378430" y="484841"/>
                    </a:lnTo>
                    <a:cubicBezTo>
                      <a:pt x="357499" y="516542"/>
                      <a:pt x="341909" y="550732"/>
                      <a:pt x="331662" y="586141"/>
                    </a:cubicBezTo>
                    <a:lnTo>
                      <a:pt x="320323" y="669823"/>
                    </a:lnTo>
                    <a:lnTo>
                      <a:pt x="148551" y="669823"/>
                    </a:lnTo>
                    <a:lnTo>
                      <a:pt x="151679" y="618740"/>
                    </a:lnTo>
                    <a:cubicBezTo>
                      <a:pt x="162362" y="539664"/>
                      <a:pt x="190496" y="462495"/>
                      <a:pt x="236079" y="393456"/>
                    </a:cubicBezTo>
                    <a:close/>
                    <a:moveTo>
                      <a:pt x="332409" y="285331"/>
                    </a:moveTo>
                    <a:lnTo>
                      <a:pt x="368327" y="254466"/>
                    </a:lnTo>
                    <a:cubicBezTo>
                      <a:pt x="434150" y="206092"/>
                      <a:pt x="508426" y="174463"/>
                      <a:pt x="585303" y="159579"/>
                    </a:cubicBezTo>
                    <a:lnTo>
                      <a:pt x="643632" y="153988"/>
                    </a:lnTo>
                    <a:lnTo>
                      <a:pt x="643632" y="321388"/>
                    </a:lnTo>
                    <a:lnTo>
                      <a:pt x="618966" y="323752"/>
                    </a:lnTo>
                    <a:cubicBezTo>
                      <a:pt x="566015" y="334004"/>
                      <a:pt x="514856" y="355790"/>
                      <a:pt x="469519" y="389108"/>
                    </a:cubicBezTo>
                    <a:lnTo>
                      <a:pt x="451591" y="404513"/>
                    </a:lnTo>
                    <a:close/>
                    <a:moveTo>
                      <a:pt x="202177" y="202176"/>
                    </a:moveTo>
                    <a:cubicBezTo>
                      <a:pt x="-67393" y="471746"/>
                      <a:pt x="-67393" y="908804"/>
                      <a:pt x="202177" y="1178374"/>
                    </a:cubicBezTo>
                    <a:cubicBezTo>
                      <a:pt x="438050" y="1414248"/>
                      <a:pt x="802157" y="1443732"/>
                      <a:pt x="1070089" y="1266827"/>
                    </a:cubicBezTo>
                    <a:lnTo>
                      <a:pt x="1152465" y="1199538"/>
                    </a:lnTo>
                    <a:lnTo>
                      <a:pt x="1154838" y="1201911"/>
                    </a:lnTo>
                    <a:lnTo>
                      <a:pt x="1178375" y="1178374"/>
                    </a:lnTo>
                    <a:lnTo>
                      <a:pt x="1201913" y="1154835"/>
                    </a:lnTo>
                    <a:lnTo>
                      <a:pt x="1199540" y="1152462"/>
                    </a:lnTo>
                    <a:lnTo>
                      <a:pt x="1266827" y="1070089"/>
                    </a:lnTo>
                    <a:cubicBezTo>
                      <a:pt x="1443732" y="802157"/>
                      <a:pt x="1414248" y="438050"/>
                      <a:pt x="1178375" y="202176"/>
                    </a:cubicBezTo>
                    <a:cubicBezTo>
                      <a:pt x="908805" y="-67393"/>
                      <a:pt x="471746" y="-67393"/>
                      <a:pt x="202177" y="202176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sp>
        <p:nvSpPr>
          <p:cNvPr id="30" name="Rectangle 34">
            <a:extLst>
              <a:ext uri="{FF2B5EF4-FFF2-40B4-BE49-F238E27FC236}">
                <a16:creationId xmlns:a16="http://schemas.microsoft.com/office/drawing/2014/main" id="{B0DC9BC4-41C1-45E5-9966-1E3AD095C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818" y="2330410"/>
            <a:ext cx="3358545" cy="99257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ko-KR" altLang="en-US" sz="18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파트너를 통해서만 판매</a:t>
            </a:r>
            <a:r>
              <a:rPr lang="en-US" altLang="ko-KR" sz="18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eaLnBrk="1" hangingPunct="1">
              <a:lnSpc>
                <a:spcPct val="150000"/>
              </a:lnSpc>
            </a:pPr>
            <a:r>
              <a:rPr lang="ko-KR" altLang="en-US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기존 </a:t>
            </a:r>
            <a:r>
              <a:rPr lang="en-US" altLang="ko-KR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DRM </a:t>
            </a:r>
            <a:r>
              <a:rPr lang="ko-KR" altLang="en-US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제품 외의 새롭게 출시되는 모든 제품은 </a:t>
            </a:r>
            <a:endParaRPr lang="en-US" altLang="ko-KR" sz="10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정규 계약한 파트너를 통해서만 판매</a:t>
            </a:r>
            <a:r>
              <a:rPr lang="en-US" altLang="ko-KR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ko-KR" sz="1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1" name="Rectangle 34">
            <a:extLst>
              <a:ext uri="{FF2B5EF4-FFF2-40B4-BE49-F238E27FC236}">
                <a16:creationId xmlns:a16="http://schemas.microsoft.com/office/drawing/2014/main" id="{EC4FCF6E-9F8F-429F-B50E-B660FE8FA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28" y="2352920"/>
            <a:ext cx="2916511" cy="109645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ko-KR" altLang="en-US" sz="18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체계적인 운영시스템 </a:t>
            </a:r>
            <a:endParaRPr lang="en-US" altLang="ko-KR" sz="1800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전문 파트너 운영조직 및 파트너 포탈 운영 </a:t>
            </a:r>
            <a:endParaRPr lang="en-US" altLang="ko-KR" sz="10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지속적으로 교육 및 관리 육성</a:t>
            </a:r>
            <a:r>
              <a:rPr lang="en-US" altLang="ko-KR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eaLnBrk="1" hangingPunct="1">
              <a:lnSpc>
                <a:spcPct val="150000"/>
              </a:lnSpc>
            </a:pPr>
            <a:endParaRPr lang="en-US" altLang="ko-KR" sz="10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2" name="Rectangle 34">
            <a:extLst>
              <a:ext uri="{FF2B5EF4-FFF2-40B4-BE49-F238E27FC236}">
                <a16:creationId xmlns:a16="http://schemas.microsoft.com/office/drawing/2014/main" id="{67060682-5B3F-4D1D-9A1B-5B9515462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277" y="5121491"/>
            <a:ext cx="3205829" cy="83080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ko-KR" altLang="en-US" sz="18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영업파트너 </a:t>
            </a:r>
            <a:r>
              <a:rPr lang="en-US" altLang="ko-KR" sz="18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&amp;</a:t>
            </a:r>
            <a:r>
              <a:rPr lang="ko-KR" altLang="en-US" sz="18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기술 파트너 </a:t>
            </a:r>
            <a:endParaRPr lang="en-US" altLang="ko-KR" sz="1800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영업만 전문으로 하는  파트너와 구축 등 기술을   전문으로 하는 파트너의 상호 협업체계를 구성</a:t>
            </a:r>
            <a:r>
              <a:rPr lang="en-US" altLang="ko-KR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</p:txBody>
      </p:sp>
      <p:sp>
        <p:nvSpPr>
          <p:cNvPr id="33" name="Rectangle 34">
            <a:extLst>
              <a:ext uri="{FF2B5EF4-FFF2-40B4-BE49-F238E27FC236}">
                <a16:creationId xmlns:a16="http://schemas.microsoft.com/office/drawing/2014/main" id="{73527E6F-5331-462B-8E59-C26EF73F2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238" y="5210622"/>
            <a:ext cx="2997430" cy="80881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ko-KR" altLang="en-US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기준선에 따른 </a:t>
            </a:r>
            <a:r>
              <a:rPr lang="ko-KR" altLang="en-US" sz="18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적정마진 </a:t>
            </a:r>
            <a:endParaRPr lang="en-US" altLang="ko-KR" sz="1800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제품별 </a:t>
            </a:r>
            <a:r>
              <a: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 Price </a:t>
            </a:r>
            <a:r>
              <a:rPr lang="ko-KR" altLang="en-US" sz="1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대비 제시되는 기준선에 따른</a:t>
            </a:r>
            <a:endParaRPr lang="en-US" altLang="ko-KR" sz="1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적정한 파트너 마진을 제공</a:t>
            </a:r>
            <a:r>
              <a: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65E7D0-2C6A-4D74-B0EF-106FA78E04AD}"/>
              </a:ext>
            </a:extLst>
          </p:cNvPr>
          <p:cNvSpPr txBox="1"/>
          <p:nvPr/>
        </p:nvSpPr>
        <p:spPr>
          <a:xfrm rot="18910789">
            <a:off x="3702968" y="2815079"/>
            <a:ext cx="15164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  제품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004A37F-D703-41D8-B218-B5BC91EB4B99}"/>
              </a:ext>
            </a:extLst>
          </p:cNvPr>
          <p:cNvSpPr txBox="1"/>
          <p:nvPr/>
        </p:nvSpPr>
        <p:spPr>
          <a:xfrm rot="2724194">
            <a:off x="4943126" y="3957928"/>
            <a:ext cx="12816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 구성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F6ED7E-B122-4106-B5D3-D2EC06110B36}"/>
              </a:ext>
            </a:extLst>
          </p:cNvPr>
          <p:cNvSpPr txBox="1"/>
          <p:nvPr/>
        </p:nvSpPr>
        <p:spPr>
          <a:xfrm rot="18950236">
            <a:off x="3871018" y="5029430"/>
            <a:ext cx="152139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 마진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08EC87-233A-49E6-9A35-9D3DE2E52CFA}"/>
              </a:ext>
            </a:extLst>
          </p:cNvPr>
          <p:cNvSpPr txBox="1"/>
          <p:nvPr/>
        </p:nvSpPr>
        <p:spPr>
          <a:xfrm rot="2768536">
            <a:off x="2781331" y="4034533"/>
            <a:ext cx="128496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 </a:t>
            </a:r>
            <a:r>
              <a:rPr lang="ko-KR" altLang="en-US" sz="1500" dirty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운영</a:t>
            </a:r>
          </a:p>
        </p:txBody>
      </p:sp>
    </p:spTree>
    <p:extLst>
      <p:ext uri="{BB962C8B-B14F-4D97-AF65-F5344CB8AC3E}">
        <p14:creationId xmlns:p14="http://schemas.microsoft.com/office/powerpoint/2010/main" val="366361198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304478" y="518737"/>
            <a:ext cx="7723906" cy="707886"/>
            <a:chOff x="304478" y="518737"/>
            <a:chExt cx="7723906" cy="707886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7723906" cy="707886"/>
              <a:chOff x="323528" y="425846"/>
              <a:chExt cx="7723906" cy="70788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7084280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 lvl="0">
                  <a:lnSpc>
                    <a:spcPts val="3075"/>
                  </a:lnSpc>
                  <a:defRPr/>
                </a:pPr>
                <a:r>
                  <a:rPr lang="en-US" altLang="ko-KR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Partner Program</a:t>
                </a:r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04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Partner Program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>
              <a:lnSpc>
                <a:spcPts val="2600"/>
              </a:lnSpc>
              <a:defRPr/>
            </a:pP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 구성</a:t>
            </a:r>
          </a:p>
        </p:txBody>
      </p:sp>
      <p:sp>
        <p:nvSpPr>
          <p:cNvPr id="38" name="Rounded Rectangle 4">
            <a:extLst>
              <a:ext uri="{FF2B5EF4-FFF2-40B4-BE49-F238E27FC236}">
                <a16:creationId xmlns:a16="http://schemas.microsoft.com/office/drawing/2014/main" id="{C6FD3B06-A3B8-401E-82E1-E90FEC904A25}"/>
              </a:ext>
            </a:extLst>
          </p:cNvPr>
          <p:cNvSpPr/>
          <p:nvPr/>
        </p:nvSpPr>
        <p:spPr>
          <a:xfrm>
            <a:off x="1142247" y="1962919"/>
            <a:ext cx="962025" cy="962025"/>
          </a:xfrm>
          <a:prstGeom prst="roundRect">
            <a:avLst>
              <a:gd name="adj" fmla="val 9290"/>
            </a:avLst>
          </a:prstGeom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linea-basic-10" charset="0"/>
              </a:rPr>
              <a:t>영업</a:t>
            </a:r>
            <a:endParaRPr lang="en-US" altLang="ko-KR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linea-basic-10" charset="0"/>
            </a:endParaRPr>
          </a:p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linea-basic-10" charset="0"/>
              </a:rPr>
              <a:t>파트너</a:t>
            </a:r>
            <a:endParaRPr lang="en-US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linea-basic-10" charset="0"/>
            </a:endParaRPr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CABC9116-60A6-401F-BD8F-16BFD797BA2D}"/>
              </a:ext>
            </a:extLst>
          </p:cNvPr>
          <p:cNvSpPr/>
          <p:nvPr/>
        </p:nvSpPr>
        <p:spPr>
          <a:xfrm>
            <a:off x="2164597" y="1962919"/>
            <a:ext cx="6102709" cy="962025"/>
          </a:xfrm>
          <a:prstGeom prst="roundRect">
            <a:avLst>
              <a:gd name="adj" fmla="val 8470"/>
            </a:avLst>
          </a:prstGeom>
          <a:ln>
            <a:solidFill>
              <a:schemeClr val="tx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205740" tIns="0" rIns="137160" bIns="0" anchor="ctr"/>
          <a:lstStyle/>
          <a:p>
            <a:pPr marL="171450" indent="-171450" eaLnBrk="1" fontAlgn="auto" hangingPunct="1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소프트캠프가 지정한 제품에 대해 고객 대상 영업을 지원하는 파트너 </a:t>
            </a:r>
            <a:endParaRPr lang="en-US" altLang="ko-KR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 eaLnBrk="1" fontAlgn="auto" hangingPunct="1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전문영업 </a:t>
            </a:r>
            <a:r>
              <a:rPr lang="en-US" altLang="ko-KR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 이상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영업교육의 이수 및 주기적 세일즈 리포트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파트너포탈 등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의무 준수 </a:t>
            </a:r>
            <a:endParaRPr lang="en-US" altLang="ko-KR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 eaLnBrk="1" fontAlgn="auto" hangingPunct="1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영업파트너 재량으로 다른 영업 파트너와 협업 가능하다</a:t>
            </a:r>
            <a:endParaRPr lang="en-US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0" name="Rounded Rectangle 6">
            <a:extLst>
              <a:ext uri="{FF2B5EF4-FFF2-40B4-BE49-F238E27FC236}">
                <a16:creationId xmlns:a16="http://schemas.microsoft.com/office/drawing/2014/main" id="{99ACFB1D-6E75-430E-8555-BBE980BA98E9}"/>
              </a:ext>
            </a:extLst>
          </p:cNvPr>
          <p:cNvSpPr/>
          <p:nvPr/>
        </p:nvSpPr>
        <p:spPr>
          <a:xfrm>
            <a:off x="1142247" y="3115047"/>
            <a:ext cx="962025" cy="962025"/>
          </a:xfrm>
          <a:prstGeom prst="roundRect">
            <a:avLst>
              <a:gd name="adj" fmla="val 9290"/>
            </a:avLst>
          </a:prstGeom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linea-basic-10" charset="0"/>
              </a:rPr>
              <a:t>기술</a:t>
            </a:r>
            <a:endParaRPr lang="en-US" altLang="ko-KR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linea-basic-10" charset="0"/>
            </a:endParaRPr>
          </a:p>
          <a:p>
            <a:pPr algn="ctr">
              <a:defRPr/>
            </a:pPr>
            <a:r>
              <a:rPr lang="ko-KR" altLang="en-US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linea-basic-10" charset="0"/>
              </a:rPr>
              <a:t>파트너</a:t>
            </a:r>
            <a:endParaRPr lang="en-US" altLang="ko-KR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linea-basic-10" charset="0"/>
            </a:endParaRPr>
          </a:p>
        </p:txBody>
      </p:sp>
      <p:sp>
        <p:nvSpPr>
          <p:cNvPr id="41" name="Rounded Rectangle 7">
            <a:extLst>
              <a:ext uri="{FF2B5EF4-FFF2-40B4-BE49-F238E27FC236}">
                <a16:creationId xmlns:a16="http://schemas.microsoft.com/office/drawing/2014/main" id="{36FD9C8E-05B3-4B69-8B78-11E330863C87}"/>
              </a:ext>
            </a:extLst>
          </p:cNvPr>
          <p:cNvSpPr/>
          <p:nvPr/>
        </p:nvSpPr>
        <p:spPr>
          <a:xfrm>
            <a:off x="2164597" y="3115047"/>
            <a:ext cx="6102709" cy="962025"/>
          </a:xfrm>
          <a:prstGeom prst="roundRect">
            <a:avLst>
              <a:gd name="adj" fmla="val 8470"/>
            </a:avLst>
          </a:prstGeom>
          <a:ln>
            <a:solidFill>
              <a:schemeClr val="tx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205740" tIns="0" rIns="137160" bIns="0" anchor="ctr"/>
          <a:lstStyle/>
          <a:p>
            <a:pPr marL="171450" indent="-171450">
              <a:lnSpc>
                <a:spcPct val="12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소프트캠프가 지정한 </a:t>
            </a:r>
            <a:r>
              <a:rPr lang="ko-KR" altLang="en-US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 제품에 대해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고객 대상 기술을 지원하는 파트너 </a:t>
            </a:r>
            <a:endParaRPr lang="en-US" altLang="ko-KR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2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전담기술 </a:t>
            </a:r>
            <a:r>
              <a:rPr lang="en-US" altLang="ko-KR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 이상</a:t>
            </a:r>
            <a:r>
              <a:rPr lang="en-US" altLang="ko-KR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기술 교육의 이수 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제품판매 과정에서의 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POC,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계약 이후 구축 담당 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2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특정 제품 단위의 기술파트너는 없으며 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영업 파트너 병행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2E1779C-B231-42F9-B2B6-513E3AB7919A}"/>
              </a:ext>
            </a:extLst>
          </p:cNvPr>
          <p:cNvGrpSpPr/>
          <p:nvPr/>
        </p:nvGrpSpPr>
        <p:grpSpPr>
          <a:xfrm>
            <a:off x="944104" y="4401107"/>
            <a:ext cx="7588336" cy="830139"/>
            <a:chOff x="0" y="3409950"/>
            <a:chExt cx="8755063" cy="1227138"/>
          </a:xfrm>
        </p:grpSpPr>
        <p:sp>
          <p:nvSpPr>
            <p:cNvPr id="43" name="Chevron 3">
              <a:extLst>
                <a:ext uri="{FF2B5EF4-FFF2-40B4-BE49-F238E27FC236}">
                  <a16:creationId xmlns:a16="http://schemas.microsoft.com/office/drawing/2014/main" id="{252631D1-6355-44B9-A5BE-77C9EA80DDC7}"/>
                </a:ext>
              </a:extLst>
            </p:cNvPr>
            <p:cNvSpPr/>
            <p:nvPr/>
          </p:nvSpPr>
          <p:spPr>
            <a:xfrm>
              <a:off x="6450013" y="3409950"/>
              <a:ext cx="2305050" cy="1227138"/>
            </a:xfrm>
            <a:prstGeom prst="chevron">
              <a:avLst>
                <a:gd name="adj" fmla="val 20758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0" rIns="68580" bIns="6858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dirty="0">
                  <a:solidFill>
                    <a:srgbClr val="FFFF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고객사</a:t>
              </a:r>
              <a:r>
                <a:rPr lang="en-US" altLang="ko-KR" sz="1600" dirty="0">
                  <a:solidFill>
                    <a:srgbClr val="FFFF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/SI</a:t>
              </a:r>
              <a:endParaRPr 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4" name="Chevron 4">
              <a:extLst>
                <a:ext uri="{FF2B5EF4-FFF2-40B4-BE49-F238E27FC236}">
                  <a16:creationId xmlns:a16="http://schemas.microsoft.com/office/drawing/2014/main" id="{9923D5E1-E971-4243-BC6C-CF7C5328970B}"/>
                </a:ext>
              </a:extLst>
            </p:cNvPr>
            <p:cNvSpPr/>
            <p:nvPr/>
          </p:nvSpPr>
          <p:spPr>
            <a:xfrm>
              <a:off x="4418013" y="3409950"/>
              <a:ext cx="2305050" cy="1227138"/>
            </a:xfrm>
            <a:prstGeom prst="chevron">
              <a:avLst>
                <a:gd name="adj" fmla="val 20758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0" rIns="68580" bIns="6858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dirty="0">
                  <a:solidFill>
                    <a:srgbClr val="FFFF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영업파트너</a:t>
              </a:r>
              <a:endParaRPr 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5" name="Chevron 5">
              <a:extLst>
                <a:ext uri="{FF2B5EF4-FFF2-40B4-BE49-F238E27FC236}">
                  <a16:creationId xmlns:a16="http://schemas.microsoft.com/office/drawing/2014/main" id="{88095819-3BD8-4A12-801E-4F67A1643107}"/>
                </a:ext>
              </a:extLst>
            </p:cNvPr>
            <p:cNvSpPr/>
            <p:nvPr/>
          </p:nvSpPr>
          <p:spPr>
            <a:xfrm>
              <a:off x="2386013" y="3409950"/>
              <a:ext cx="2305050" cy="1227138"/>
            </a:xfrm>
            <a:prstGeom prst="chevron">
              <a:avLst>
                <a:gd name="adj" fmla="val 20758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0" rIns="68580" bIns="6858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dirty="0">
                  <a:solidFill>
                    <a:srgbClr val="FFFF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기술파트너</a:t>
              </a:r>
              <a:endParaRPr 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6" name="Pentagon 6">
              <a:extLst>
                <a:ext uri="{FF2B5EF4-FFF2-40B4-BE49-F238E27FC236}">
                  <a16:creationId xmlns:a16="http://schemas.microsoft.com/office/drawing/2014/main" id="{9B388055-030B-407B-B2CF-AB00E6BD65D4}"/>
                </a:ext>
              </a:extLst>
            </p:cNvPr>
            <p:cNvSpPr/>
            <p:nvPr/>
          </p:nvSpPr>
          <p:spPr>
            <a:xfrm>
              <a:off x="0" y="3409950"/>
              <a:ext cx="2659063" cy="1227138"/>
            </a:xfrm>
            <a:prstGeom prst="homePlate">
              <a:avLst>
                <a:gd name="adj" fmla="val 22102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0" tIns="0" rIns="68580" bIns="6858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dirty="0">
                  <a:solidFill>
                    <a:srgbClr val="FFFF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소프트캠프</a:t>
              </a:r>
              <a:endParaRPr 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90648FD1-73AB-4929-9450-7FF2CE706ED1}"/>
              </a:ext>
            </a:extLst>
          </p:cNvPr>
          <p:cNvGrpSpPr/>
          <p:nvPr/>
        </p:nvGrpSpPr>
        <p:grpSpPr>
          <a:xfrm>
            <a:off x="928552" y="5409219"/>
            <a:ext cx="7588336" cy="830139"/>
            <a:chOff x="0" y="3409950"/>
            <a:chExt cx="8755063" cy="1227138"/>
          </a:xfrm>
        </p:grpSpPr>
        <p:sp>
          <p:nvSpPr>
            <p:cNvPr id="48" name="Chevron 3">
              <a:extLst>
                <a:ext uri="{FF2B5EF4-FFF2-40B4-BE49-F238E27FC236}">
                  <a16:creationId xmlns:a16="http://schemas.microsoft.com/office/drawing/2014/main" id="{DF57B9A1-4624-4563-94FA-15B9C3B43D60}"/>
                </a:ext>
              </a:extLst>
            </p:cNvPr>
            <p:cNvSpPr/>
            <p:nvPr/>
          </p:nvSpPr>
          <p:spPr>
            <a:xfrm>
              <a:off x="6450013" y="3409950"/>
              <a:ext cx="2305050" cy="1227138"/>
            </a:xfrm>
            <a:prstGeom prst="chevron">
              <a:avLst>
                <a:gd name="adj" fmla="val 20758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0" rIns="68580" bIns="6858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dirty="0">
                  <a:solidFill>
                    <a:srgbClr val="FFFF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고객사</a:t>
              </a:r>
              <a:r>
                <a:rPr lang="en-US" altLang="ko-KR" sz="1600" dirty="0">
                  <a:solidFill>
                    <a:srgbClr val="FFFF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/SI</a:t>
              </a:r>
              <a:endParaRPr 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9" name="Chevron 4">
              <a:extLst>
                <a:ext uri="{FF2B5EF4-FFF2-40B4-BE49-F238E27FC236}">
                  <a16:creationId xmlns:a16="http://schemas.microsoft.com/office/drawing/2014/main" id="{ADA9A1DB-647C-47FB-B25B-47D0D87C41E2}"/>
                </a:ext>
              </a:extLst>
            </p:cNvPr>
            <p:cNvSpPr/>
            <p:nvPr/>
          </p:nvSpPr>
          <p:spPr>
            <a:xfrm>
              <a:off x="4418013" y="3409950"/>
              <a:ext cx="2305050" cy="1227138"/>
            </a:xfrm>
            <a:prstGeom prst="chevron">
              <a:avLst>
                <a:gd name="adj" fmla="val 20758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0" rIns="68580" bIns="6858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dirty="0">
                  <a:solidFill>
                    <a:srgbClr val="FFFF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기술파트너</a:t>
              </a:r>
              <a:endParaRPr 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0" name="Chevron 5">
              <a:extLst>
                <a:ext uri="{FF2B5EF4-FFF2-40B4-BE49-F238E27FC236}">
                  <a16:creationId xmlns:a16="http://schemas.microsoft.com/office/drawing/2014/main" id="{5A871FF6-5471-4B92-BF79-53C9D2343917}"/>
                </a:ext>
              </a:extLst>
            </p:cNvPr>
            <p:cNvSpPr/>
            <p:nvPr/>
          </p:nvSpPr>
          <p:spPr>
            <a:xfrm>
              <a:off x="2386013" y="3409950"/>
              <a:ext cx="2305050" cy="1227138"/>
            </a:xfrm>
            <a:prstGeom prst="chevron">
              <a:avLst>
                <a:gd name="adj" fmla="val 20758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0" rIns="68580" bIns="6858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dirty="0">
                  <a:solidFill>
                    <a:srgbClr val="FFFF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영업파트너</a:t>
              </a:r>
              <a:endParaRPr 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1" name="Pentagon 6">
              <a:extLst>
                <a:ext uri="{FF2B5EF4-FFF2-40B4-BE49-F238E27FC236}">
                  <a16:creationId xmlns:a16="http://schemas.microsoft.com/office/drawing/2014/main" id="{A9470623-4731-45C9-83A2-81428430ED51}"/>
                </a:ext>
              </a:extLst>
            </p:cNvPr>
            <p:cNvSpPr/>
            <p:nvPr/>
          </p:nvSpPr>
          <p:spPr>
            <a:xfrm>
              <a:off x="0" y="3409950"/>
              <a:ext cx="2659063" cy="1227138"/>
            </a:xfrm>
            <a:prstGeom prst="homePlate">
              <a:avLst>
                <a:gd name="adj" fmla="val 22102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0" tIns="0" rIns="68580" bIns="6858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dirty="0">
                  <a:solidFill>
                    <a:srgbClr val="FFFFFF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소프트캠프</a:t>
              </a:r>
              <a:endParaRPr 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297209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304478" y="518737"/>
            <a:ext cx="7723906" cy="707886"/>
            <a:chOff x="304478" y="518737"/>
            <a:chExt cx="7723906" cy="707886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7723906" cy="707886"/>
              <a:chOff x="323528" y="425846"/>
              <a:chExt cx="7723906" cy="70788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7084280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 lvl="0">
                  <a:lnSpc>
                    <a:spcPts val="3075"/>
                  </a:lnSpc>
                  <a:defRPr/>
                </a:pPr>
                <a:r>
                  <a:rPr lang="en-US" altLang="ko-KR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Partner Program</a:t>
                </a:r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04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Partner Program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21F95A91-5936-426F-BAB1-DAB1867F0F0F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>
              <a:lnSpc>
                <a:spcPts val="2600"/>
              </a:lnSpc>
              <a:defRPr/>
            </a:pP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파트너 지원</a:t>
            </a:r>
          </a:p>
        </p:txBody>
      </p:sp>
      <p:grpSp>
        <p:nvGrpSpPr>
          <p:cNvPr id="22" name="Group 3">
            <a:extLst>
              <a:ext uri="{FF2B5EF4-FFF2-40B4-BE49-F238E27FC236}">
                <a16:creationId xmlns:a16="http://schemas.microsoft.com/office/drawing/2014/main" id="{69ABD573-B2E2-43D3-9D9F-DF80BE6BDEB3}"/>
              </a:ext>
            </a:extLst>
          </p:cNvPr>
          <p:cNvGrpSpPr>
            <a:grpSpLocks/>
          </p:cNvGrpSpPr>
          <p:nvPr/>
        </p:nvGrpSpPr>
        <p:grpSpPr bwMode="auto">
          <a:xfrm>
            <a:off x="950010" y="2064950"/>
            <a:ext cx="2541587" cy="1355725"/>
            <a:chOff x="1895707" y="1831751"/>
            <a:chExt cx="3388038" cy="1807566"/>
          </a:xfrm>
        </p:grpSpPr>
        <p:sp>
          <p:nvSpPr>
            <p:cNvPr id="23" name="Rounded Rectangle 4">
              <a:extLst>
                <a:ext uri="{FF2B5EF4-FFF2-40B4-BE49-F238E27FC236}">
                  <a16:creationId xmlns:a16="http://schemas.microsoft.com/office/drawing/2014/main" id="{E05F7EAE-418D-4F61-B6CE-4F84E0D5A45B}"/>
                </a:ext>
              </a:extLst>
            </p:cNvPr>
            <p:cNvSpPr/>
            <p:nvPr/>
          </p:nvSpPr>
          <p:spPr>
            <a:xfrm rot="2700000">
              <a:off x="3686926" y="2326030"/>
              <a:ext cx="1602258" cy="613698"/>
            </a:xfrm>
            <a:prstGeom prst="roundRect">
              <a:avLst>
                <a:gd name="adj" fmla="val 7044"/>
              </a:avLst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05740" rIns="6858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ko-KR" altLang="ko-KR" sz="1200" b="1">
                <a:solidFill>
                  <a:srgbClr val="F6F8F8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Roboto" pitchFamily="2" charset="0"/>
              </a:endParaRPr>
            </a:p>
          </p:txBody>
        </p:sp>
        <p:sp>
          <p:nvSpPr>
            <p:cNvPr id="24" name="Rounded Rectangle 5">
              <a:extLst>
                <a:ext uri="{FF2B5EF4-FFF2-40B4-BE49-F238E27FC236}">
                  <a16:creationId xmlns:a16="http://schemas.microsoft.com/office/drawing/2014/main" id="{0BDFF77A-4C02-4741-BFA6-1D7D89C3D3D9}"/>
                </a:ext>
              </a:extLst>
            </p:cNvPr>
            <p:cNvSpPr/>
            <p:nvPr/>
          </p:nvSpPr>
          <p:spPr>
            <a:xfrm rot="18900000">
              <a:off x="3681781" y="3025507"/>
              <a:ext cx="1601964" cy="613810"/>
            </a:xfrm>
            <a:prstGeom prst="roundRect">
              <a:avLst>
                <a:gd name="adj" fmla="val 7044"/>
              </a:avLst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05740" rIns="6858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ko-KR" altLang="ko-KR" sz="1200" b="1">
                <a:solidFill>
                  <a:srgbClr val="F6F8F8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Roboto" pitchFamily="2" charset="0"/>
              </a:endParaRPr>
            </a:p>
          </p:txBody>
        </p:sp>
        <p:sp>
          <p:nvSpPr>
            <p:cNvPr id="25" name="Rounded Rectangle 6">
              <a:extLst>
                <a:ext uri="{FF2B5EF4-FFF2-40B4-BE49-F238E27FC236}">
                  <a16:creationId xmlns:a16="http://schemas.microsoft.com/office/drawing/2014/main" id="{8FEE58B8-CB64-41A4-914A-1CD1CA650DB8}"/>
                </a:ext>
              </a:extLst>
            </p:cNvPr>
            <p:cNvSpPr/>
            <p:nvPr/>
          </p:nvSpPr>
          <p:spPr>
            <a:xfrm>
              <a:off x="1895707" y="2684737"/>
              <a:ext cx="2928823" cy="613810"/>
            </a:xfrm>
            <a:prstGeom prst="roundRect">
              <a:avLst>
                <a:gd name="adj" fmla="val 7044"/>
              </a:avLst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05740" rIns="6858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Roboto" charset="0"/>
                </a:rPr>
                <a:t>Contract </a:t>
              </a:r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14B4B00E-AFEA-4C38-9DDB-8BB342629135}"/>
                </a:ext>
              </a:extLst>
            </p:cNvPr>
            <p:cNvSpPr/>
            <p:nvPr/>
          </p:nvSpPr>
          <p:spPr>
            <a:xfrm>
              <a:off x="4483821" y="2631821"/>
              <a:ext cx="706811" cy="706940"/>
            </a:xfrm>
            <a:custGeom>
              <a:avLst/>
              <a:gdLst>
                <a:gd name="connsiteX0" fmla="*/ 1621876 w 4116165"/>
                <a:gd name="connsiteY0" fmla="*/ 814807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1621876 w 4116165"/>
                <a:gd name="connsiteY8" fmla="*/ 814807 h 3497531"/>
                <a:gd name="connsiteX9" fmla="*/ 688860 w 4116165"/>
                <a:gd name="connsiteY9" fmla="*/ 0 h 3497531"/>
                <a:gd name="connsiteX10" fmla="*/ 739322 w 4116165"/>
                <a:gd name="connsiteY10" fmla="*/ 20901 h 3497531"/>
                <a:gd name="connsiteX11" fmla="*/ 1356818 w 4116165"/>
                <a:gd name="connsiteY11" fmla="*/ 638398 h 3497531"/>
                <a:gd name="connsiteX12" fmla="*/ 1356818 w 4116165"/>
                <a:gd name="connsiteY12" fmla="*/ 739322 h 3497531"/>
                <a:gd name="connsiteX13" fmla="*/ 739322 w 4116165"/>
                <a:gd name="connsiteY13" fmla="*/ 1356819 h 3497531"/>
                <a:gd name="connsiteX14" fmla="*/ 638398 w 4116165"/>
                <a:gd name="connsiteY14" fmla="*/ 1356819 h 3497531"/>
                <a:gd name="connsiteX15" fmla="*/ 20901 w 4116165"/>
                <a:gd name="connsiteY15" fmla="*/ 739322 h 3497531"/>
                <a:gd name="connsiteX16" fmla="*/ 20901 w 4116165"/>
                <a:gd name="connsiteY16" fmla="*/ 638398 h 3497531"/>
                <a:gd name="connsiteX17" fmla="*/ 638398 w 4116165"/>
                <a:gd name="connsiteY17" fmla="*/ 20901 h 3497531"/>
                <a:gd name="connsiteX18" fmla="*/ 688860 w 4116165"/>
                <a:gd name="connsiteY18" fmla="*/ 0 h 3497531"/>
                <a:gd name="connsiteX0" fmla="*/ 1433441 w 4116165"/>
                <a:gd name="connsiteY0" fmla="*/ 1003242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688860 w 4116165"/>
                <a:gd name="connsiteY8" fmla="*/ 0 h 3497531"/>
                <a:gd name="connsiteX9" fmla="*/ 739322 w 4116165"/>
                <a:gd name="connsiteY9" fmla="*/ 20901 h 3497531"/>
                <a:gd name="connsiteX10" fmla="*/ 1356818 w 4116165"/>
                <a:gd name="connsiteY10" fmla="*/ 638398 h 3497531"/>
                <a:gd name="connsiteX11" fmla="*/ 1356818 w 4116165"/>
                <a:gd name="connsiteY11" fmla="*/ 739322 h 3497531"/>
                <a:gd name="connsiteX12" fmla="*/ 739322 w 4116165"/>
                <a:gd name="connsiteY12" fmla="*/ 1356819 h 3497531"/>
                <a:gd name="connsiteX13" fmla="*/ 638398 w 4116165"/>
                <a:gd name="connsiteY13" fmla="*/ 1356819 h 3497531"/>
                <a:gd name="connsiteX14" fmla="*/ 20901 w 4116165"/>
                <a:gd name="connsiteY14" fmla="*/ 739322 h 3497531"/>
                <a:gd name="connsiteX15" fmla="*/ 20901 w 4116165"/>
                <a:gd name="connsiteY15" fmla="*/ 638398 h 3497531"/>
                <a:gd name="connsiteX16" fmla="*/ 638398 w 4116165"/>
                <a:gd name="connsiteY16" fmla="*/ 20901 h 3497531"/>
                <a:gd name="connsiteX17" fmla="*/ 688860 w 4116165"/>
                <a:gd name="connsiteY17" fmla="*/ 0 h 3497531"/>
                <a:gd name="connsiteX0" fmla="*/ 1433441 w 4116165"/>
                <a:gd name="connsiteY0" fmla="*/ 3309096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688860 w 4116165"/>
                <a:gd name="connsiteY7" fmla="*/ 0 h 3497531"/>
                <a:gd name="connsiteX8" fmla="*/ 739322 w 4116165"/>
                <a:gd name="connsiteY8" fmla="*/ 20901 h 3497531"/>
                <a:gd name="connsiteX9" fmla="*/ 1356818 w 4116165"/>
                <a:gd name="connsiteY9" fmla="*/ 638398 h 3497531"/>
                <a:gd name="connsiteX10" fmla="*/ 1356818 w 4116165"/>
                <a:gd name="connsiteY10" fmla="*/ 739322 h 3497531"/>
                <a:gd name="connsiteX11" fmla="*/ 739322 w 4116165"/>
                <a:gd name="connsiteY11" fmla="*/ 1356819 h 3497531"/>
                <a:gd name="connsiteX12" fmla="*/ 638398 w 4116165"/>
                <a:gd name="connsiteY12" fmla="*/ 1356819 h 3497531"/>
                <a:gd name="connsiteX13" fmla="*/ 20901 w 4116165"/>
                <a:gd name="connsiteY13" fmla="*/ 739322 h 3497531"/>
                <a:gd name="connsiteX14" fmla="*/ 20901 w 4116165"/>
                <a:gd name="connsiteY14" fmla="*/ 638398 h 3497531"/>
                <a:gd name="connsiteX15" fmla="*/ 638398 w 4116165"/>
                <a:gd name="connsiteY15" fmla="*/ 20901 h 3497531"/>
                <a:gd name="connsiteX16" fmla="*/ 688860 w 4116165"/>
                <a:gd name="connsiteY16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1003242 h 3497531"/>
                <a:gd name="connsiteX2" fmla="*/ 4116165 w 4116165"/>
                <a:gd name="connsiteY2" fmla="*/ 3309096 h 3497531"/>
                <a:gd name="connsiteX3" fmla="*/ 3927730 w 4116165"/>
                <a:gd name="connsiteY3" fmla="*/ 3497531 h 3497531"/>
                <a:gd name="connsiteX4" fmla="*/ 1621876 w 4116165"/>
                <a:gd name="connsiteY4" fmla="*/ 3497531 h 3497531"/>
                <a:gd name="connsiteX5" fmla="*/ 1433441 w 4116165"/>
                <a:gd name="connsiteY5" fmla="*/ 3309096 h 3497531"/>
                <a:gd name="connsiteX6" fmla="*/ 688860 w 4116165"/>
                <a:gd name="connsiteY6" fmla="*/ 0 h 3497531"/>
                <a:gd name="connsiteX7" fmla="*/ 739322 w 4116165"/>
                <a:gd name="connsiteY7" fmla="*/ 20901 h 3497531"/>
                <a:gd name="connsiteX8" fmla="*/ 1356818 w 4116165"/>
                <a:gd name="connsiteY8" fmla="*/ 638398 h 3497531"/>
                <a:gd name="connsiteX9" fmla="*/ 1356818 w 4116165"/>
                <a:gd name="connsiteY9" fmla="*/ 739322 h 3497531"/>
                <a:gd name="connsiteX10" fmla="*/ 739322 w 4116165"/>
                <a:gd name="connsiteY10" fmla="*/ 1356819 h 3497531"/>
                <a:gd name="connsiteX11" fmla="*/ 638398 w 4116165"/>
                <a:gd name="connsiteY11" fmla="*/ 1356819 h 3497531"/>
                <a:gd name="connsiteX12" fmla="*/ 20901 w 4116165"/>
                <a:gd name="connsiteY12" fmla="*/ 739322 h 3497531"/>
                <a:gd name="connsiteX13" fmla="*/ 20901 w 4116165"/>
                <a:gd name="connsiteY13" fmla="*/ 638398 h 3497531"/>
                <a:gd name="connsiteX14" fmla="*/ 638398 w 4116165"/>
                <a:gd name="connsiteY14" fmla="*/ 20901 h 3497531"/>
                <a:gd name="connsiteX15" fmla="*/ 688860 w 4116165"/>
                <a:gd name="connsiteY15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3309096 h 3497531"/>
                <a:gd name="connsiteX2" fmla="*/ 3927730 w 4116165"/>
                <a:gd name="connsiteY2" fmla="*/ 3497531 h 3497531"/>
                <a:gd name="connsiteX3" fmla="*/ 1621876 w 4116165"/>
                <a:gd name="connsiteY3" fmla="*/ 3497531 h 3497531"/>
                <a:gd name="connsiteX4" fmla="*/ 1433441 w 4116165"/>
                <a:gd name="connsiteY4" fmla="*/ 3309096 h 3497531"/>
                <a:gd name="connsiteX5" fmla="*/ 688860 w 4116165"/>
                <a:gd name="connsiteY5" fmla="*/ 0 h 3497531"/>
                <a:gd name="connsiteX6" fmla="*/ 739322 w 4116165"/>
                <a:gd name="connsiteY6" fmla="*/ 20901 h 3497531"/>
                <a:gd name="connsiteX7" fmla="*/ 1356818 w 4116165"/>
                <a:gd name="connsiteY7" fmla="*/ 638398 h 3497531"/>
                <a:gd name="connsiteX8" fmla="*/ 1356818 w 4116165"/>
                <a:gd name="connsiteY8" fmla="*/ 739322 h 3497531"/>
                <a:gd name="connsiteX9" fmla="*/ 739322 w 4116165"/>
                <a:gd name="connsiteY9" fmla="*/ 1356819 h 3497531"/>
                <a:gd name="connsiteX10" fmla="*/ 638398 w 4116165"/>
                <a:gd name="connsiteY10" fmla="*/ 1356819 h 3497531"/>
                <a:gd name="connsiteX11" fmla="*/ 20901 w 4116165"/>
                <a:gd name="connsiteY11" fmla="*/ 739322 h 3497531"/>
                <a:gd name="connsiteX12" fmla="*/ 20901 w 4116165"/>
                <a:gd name="connsiteY12" fmla="*/ 638398 h 3497531"/>
                <a:gd name="connsiteX13" fmla="*/ 638398 w 4116165"/>
                <a:gd name="connsiteY13" fmla="*/ 20901 h 3497531"/>
                <a:gd name="connsiteX14" fmla="*/ 688860 w 4116165"/>
                <a:gd name="connsiteY14" fmla="*/ 0 h 3497531"/>
                <a:gd name="connsiteX0" fmla="*/ 1433441 w 3927730"/>
                <a:gd name="connsiteY0" fmla="*/ 3309096 h 3497531"/>
                <a:gd name="connsiteX1" fmla="*/ 3927730 w 3927730"/>
                <a:gd name="connsiteY1" fmla="*/ 3497531 h 3497531"/>
                <a:gd name="connsiteX2" fmla="*/ 1621876 w 3927730"/>
                <a:gd name="connsiteY2" fmla="*/ 3497531 h 3497531"/>
                <a:gd name="connsiteX3" fmla="*/ 1433441 w 3927730"/>
                <a:gd name="connsiteY3" fmla="*/ 3309096 h 3497531"/>
                <a:gd name="connsiteX4" fmla="*/ 688860 w 3927730"/>
                <a:gd name="connsiteY4" fmla="*/ 0 h 3497531"/>
                <a:gd name="connsiteX5" fmla="*/ 739322 w 3927730"/>
                <a:gd name="connsiteY5" fmla="*/ 20901 h 3497531"/>
                <a:gd name="connsiteX6" fmla="*/ 1356818 w 3927730"/>
                <a:gd name="connsiteY6" fmla="*/ 638398 h 3497531"/>
                <a:gd name="connsiteX7" fmla="*/ 1356818 w 3927730"/>
                <a:gd name="connsiteY7" fmla="*/ 739322 h 3497531"/>
                <a:gd name="connsiteX8" fmla="*/ 739322 w 3927730"/>
                <a:gd name="connsiteY8" fmla="*/ 1356819 h 3497531"/>
                <a:gd name="connsiteX9" fmla="*/ 638398 w 3927730"/>
                <a:gd name="connsiteY9" fmla="*/ 1356819 h 3497531"/>
                <a:gd name="connsiteX10" fmla="*/ 20901 w 3927730"/>
                <a:gd name="connsiteY10" fmla="*/ 739322 h 3497531"/>
                <a:gd name="connsiteX11" fmla="*/ 20901 w 3927730"/>
                <a:gd name="connsiteY11" fmla="*/ 638398 h 3497531"/>
                <a:gd name="connsiteX12" fmla="*/ 638398 w 3927730"/>
                <a:gd name="connsiteY12" fmla="*/ 20901 h 3497531"/>
                <a:gd name="connsiteX13" fmla="*/ 688860 w 3927730"/>
                <a:gd name="connsiteY13" fmla="*/ 0 h 3497531"/>
                <a:gd name="connsiteX0" fmla="*/ 1433441 w 1621876"/>
                <a:gd name="connsiteY0" fmla="*/ 3309096 h 3497531"/>
                <a:gd name="connsiteX1" fmla="*/ 1621876 w 1621876"/>
                <a:gd name="connsiteY1" fmla="*/ 3497531 h 3497531"/>
                <a:gd name="connsiteX2" fmla="*/ 1433441 w 1621876"/>
                <a:gd name="connsiteY2" fmla="*/ 3309096 h 3497531"/>
                <a:gd name="connsiteX3" fmla="*/ 688860 w 1621876"/>
                <a:gd name="connsiteY3" fmla="*/ 0 h 3497531"/>
                <a:gd name="connsiteX4" fmla="*/ 739322 w 1621876"/>
                <a:gd name="connsiteY4" fmla="*/ 20901 h 3497531"/>
                <a:gd name="connsiteX5" fmla="*/ 1356818 w 1621876"/>
                <a:gd name="connsiteY5" fmla="*/ 638398 h 3497531"/>
                <a:gd name="connsiteX6" fmla="*/ 1356818 w 1621876"/>
                <a:gd name="connsiteY6" fmla="*/ 739322 h 3497531"/>
                <a:gd name="connsiteX7" fmla="*/ 739322 w 1621876"/>
                <a:gd name="connsiteY7" fmla="*/ 1356819 h 3497531"/>
                <a:gd name="connsiteX8" fmla="*/ 638398 w 1621876"/>
                <a:gd name="connsiteY8" fmla="*/ 1356819 h 3497531"/>
                <a:gd name="connsiteX9" fmla="*/ 20901 w 1621876"/>
                <a:gd name="connsiteY9" fmla="*/ 739322 h 3497531"/>
                <a:gd name="connsiteX10" fmla="*/ 20901 w 1621876"/>
                <a:gd name="connsiteY10" fmla="*/ 638398 h 3497531"/>
                <a:gd name="connsiteX11" fmla="*/ 638398 w 1621876"/>
                <a:gd name="connsiteY11" fmla="*/ 20901 h 3497531"/>
                <a:gd name="connsiteX12" fmla="*/ 688860 w 1621876"/>
                <a:gd name="connsiteY12" fmla="*/ 0 h 3497531"/>
                <a:gd name="connsiteX0" fmla="*/ 688860 w 1377719"/>
                <a:gd name="connsiteY0" fmla="*/ 0 h 1377720"/>
                <a:gd name="connsiteX1" fmla="*/ 739322 w 1377719"/>
                <a:gd name="connsiteY1" fmla="*/ 20901 h 1377720"/>
                <a:gd name="connsiteX2" fmla="*/ 1356818 w 1377719"/>
                <a:gd name="connsiteY2" fmla="*/ 638398 h 1377720"/>
                <a:gd name="connsiteX3" fmla="*/ 1356818 w 1377719"/>
                <a:gd name="connsiteY3" fmla="*/ 739322 h 1377720"/>
                <a:gd name="connsiteX4" fmla="*/ 739322 w 1377719"/>
                <a:gd name="connsiteY4" fmla="*/ 1356819 h 1377720"/>
                <a:gd name="connsiteX5" fmla="*/ 638398 w 1377719"/>
                <a:gd name="connsiteY5" fmla="*/ 1356819 h 1377720"/>
                <a:gd name="connsiteX6" fmla="*/ 20901 w 1377719"/>
                <a:gd name="connsiteY6" fmla="*/ 739322 h 1377720"/>
                <a:gd name="connsiteX7" fmla="*/ 20901 w 1377719"/>
                <a:gd name="connsiteY7" fmla="*/ 638398 h 1377720"/>
                <a:gd name="connsiteX8" fmla="*/ 638398 w 1377719"/>
                <a:gd name="connsiteY8" fmla="*/ 20901 h 1377720"/>
                <a:gd name="connsiteX9" fmla="*/ 688860 w 1377719"/>
                <a:gd name="connsiteY9" fmla="*/ 0 h 137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7719" h="1377720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" charset="0"/>
                </a:rPr>
                <a:t>01</a:t>
              </a:r>
            </a:p>
          </p:txBody>
        </p:sp>
      </p:grpSp>
      <p:grpSp>
        <p:nvGrpSpPr>
          <p:cNvPr id="27" name="Group 8">
            <a:extLst>
              <a:ext uri="{FF2B5EF4-FFF2-40B4-BE49-F238E27FC236}">
                <a16:creationId xmlns:a16="http://schemas.microsoft.com/office/drawing/2014/main" id="{59F51619-085A-4B51-BE6B-BAE4E7B5858B}"/>
              </a:ext>
            </a:extLst>
          </p:cNvPr>
          <p:cNvGrpSpPr>
            <a:grpSpLocks/>
          </p:cNvGrpSpPr>
          <p:nvPr/>
        </p:nvGrpSpPr>
        <p:grpSpPr bwMode="auto">
          <a:xfrm>
            <a:off x="2894697" y="2779325"/>
            <a:ext cx="3074988" cy="1639888"/>
            <a:chOff x="1895707" y="1831751"/>
            <a:chExt cx="3388038" cy="1807566"/>
          </a:xfrm>
        </p:grpSpPr>
        <p:sp>
          <p:nvSpPr>
            <p:cNvPr id="28" name="Rounded Rectangle 9">
              <a:extLst>
                <a:ext uri="{FF2B5EF4-FFF2-40B4-BE49-F238E27FC236}">
                  <a16:creationId xmlns:a16="http://schemas.microsoft.com/office/drawing/2014/main" id="{63C54D0A-7051-49ED-89DB-B962B901D6EE}"/>
                </a:ext>
              </a:extLst>
            </p:cNvPr>
            <p:cNvSpPr/>
            <p:nvPr/>
          </p:nvSpPr>
          <p:spPr>
            <a:xfrm rot="2700000">
              <a:off x="3687353" y="2324451"/>
              <a:ext cx="1601087" cy="615689"/>
            </a:xfrm>
            <a:prstGeom prst="roundRect">
              <a:avLst>
                <a:gd name="adj" fmla="val 7044"/>
              </a:avLst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05740" rIns="6858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ko-KR" altLang="ko-KR" sz="1200" b="1">
                <a:solidFill>
                  <a:srgbClr val="F6F8F8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Roboto" pitchFamily="2" charset="0"/>
              </a:endParaRPr>
            </a:p>
          </p:txBody>
        </p:sp>
        <p:sp>
          <p:nvSpPr>
            <p:cNvPr id="29" name="Rounded Rectangle 10">
              <a:extLst>
                <a:ext uri="{FF2B5EF4-FFF2-40B4-BE49-F238E27FC236}">
                  <a16:creationId xmlns:a16="http://schemas.microsoft.com/office/drawing/2014/main" id="{A24CCB0C-12BF-45FB-9055-87773456111B}"/>
                </a:ext>
              </a:extLst>
            </p:cNvPr>
            <p:cNvSpPr/>
            <p:nvPr/>
          </p:nvSpPr>
          <p:spPr>
            <a:xfrm rot="18900000">
              <a:off x="3681555" y="3025129"/>
              <a:ext cx="1602190" cy="614188"/>
            </a:xfrm>
            <a:prstGeom prst="roundRect">
              <a:avLst>
                <a:gd name="adj" fmla="val 7044"/>
              </a:avLst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05740" rIns="6858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ko-KR" altLang="ko-KR" sz="1200" b="1">
                <a:solidFill>
                  <a:srgbClr val="F6F8F8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Roboto" pitchFamily="2" charset="0"/>
              </a:endParaRPr>
            </a:p>
          </p:txBody>
        </p:sp>
        <p:sp>
          <p:nvSpPr>
            <p:cNvPr id="30" name="Rounded Rectangle 11">
              <a:extLst>
                <a:ext uri="{FF2B5EF4-FFF2-40B4-BE49-F238E27FC236}">
                  <a16:creationId xmlns:a16="http://schemas.microsoft.com/office/drawing/2014/main" id="{032721DE-1217-4E8E-9714-B4B70737156C}"/>
                </a:ext>
              </a:extLst>
            </p:cNvPr>
            <p:cNvSpPr/>
            <p:nvPr/>
          </p:nvSpPr>
          <p:spPr>
            <a:xfrm>
              <a:off x="1895707" y="2683915"/>
              <a:ext cx="2928020" cy="614187"/>
            </a:xfrm>
            <a:prstGeom prst="roundRect">
              <a:avLst>
                <a:gd name="adj" fmla="val 7044"/>
              </a:avLst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05740" rIns="6858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 dirty="0"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Roboto" charset="0"/>
                </a:rPr>
                <a:t>Training </a:t>
              </a:r>
              <a:endParaRPr lang="en-US" sz="12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Roboto" charset="0"/>
              </a:endParaRPr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F5888F88-5F07-4189-A390-4F17EF7A9967}"/>
                </a:ext>
              </a:extLst>
            </p:cNvPr>
            <p:cNvSpPr/>
            <p:nvPr/>
          </p:nvSpPr>
          <p:spPr>
            <a:xfrm>
              <a:off x="4482650" y="2633169"/>
              <a:ext cx="706643" cy="706928"/>
            </a:xfrm>
            <a:custGeom>
              <a:avLst/>
              <a:gdLst>
                <a:gd name="connsiteX0" fmla="*/ 1621876 w 4116165"/>
                <a:gd name="connsiteY0" fmla="*/ 814807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1621876 w 4116165"/>
                <a:gd name="connsiteY8" fmla="*/ 814807 h 3497531"/>
                <a:gd name="connsiteX9" fmla="*/ 688860 w 4116165"/>
                <a:gd name="connsiteY9" fmla="*/ 0 h 3497531"/>
                <a:gd name="connsiteX10" fmla="*/ 739322 w 4116165"/>
                <a:gd name="connsiteY10" fmla="*/ 20901 h 3497531"/>
                <a:gd name="connsiteX11" fmla="*/ 1356818 w 4116165"/>
                <a:gd name="connsiteY11" fmla="*/ 638398 h 3497531"/>
                <a:gd name="connsiteX12" fmla="*/ 1356818 w 4116165"/>
                <a:gd name="connsiteY12" fmla="*/ 739322 h 3497531"/>
                <a:gd name="connsiteX13" fmla="*/ 739322 w 4116165"/>
                <a:gd name="connsiteY13" fmla="*/ 1356819 h 3497531"/>
                <a:gd name="connsiteX14" fmla="*/ 638398 w 4116165"/>
                <a:gd name="connsiteY14" fmla="*/ 1356819 h 3497531"/>
                <a:gd name="connsiteX15" fmla="*/ 20901 w 4116165"/>
                <a:gd name="connsiteY15" fmla="*/ 739322 h 3497531"/>
                <a:gd name="connsiteX16" fmla="*/ 20901 w 4116165"/>
                <a:gd name="connsiteY16" fmla="*/ 638398 h 3497531"/>
                <a:gd name="connsiteX17" fmla="*/ 638398 w 4116165"/>
                <a:gd name="connsiteY17" fmla="*/ 20901 h 3497531"/>
                <a:gd name="connsiteX18" fmla="*/ 688860 w 4116165"/>
                <a:gd name="connsiteY18" fmla="*/ 0 h 3497531"/>
                <a:gd name="connsiteX0" fmla="*/ 1433441 w 4116165"/>
                <a:gd name="connsiteY0" fmla="*/ 1003242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688860 w 4116165"/>
                <a:gd name="connsiteY8" fmla="*/ 0 h 3497531"/>
                <a:gd name="connsiteX9" fmla="*/ 739322 w 4116165"/>
                <a:gd name="connsiteY9" fmla="*/ 20901 h 3497531"/>
                <a:gd name="connsiteX10" fmla="*/ 1356818 w 4116165"/>
                <a:gd name="connsiteY10" fmla="*/ 638398 h 3497531"/>
                <a:gd name="connsiteX11" fmla="*/ 1356818 w 4116165"/>
                <a:gd name="connsiteY11" fmla="*/ 739322 h 3497531"/>
                <a:gd name="connsiteX12" fmla="*/ 739322 w 4116165"/>
                <a:gd name="connsiteY12" fmla="*/ 1356819 h 3497531"/>
                <a:gd name="connsiteX13" fmla="*/ 638398 w 4116165"/>
                <a:gd name="connsiteY13" fmla="*/ 1356819 h 3497531"/>
                <a:gd name="connsiteX14" fmla="*/ 20901 w 4116165"/>
                <a:gd name="connsiteY14" fmla="*/ 739322 h 3497531"/>
                <a:gd name="connsiteX15" fmla="*/ 20901 w 4116165"/>
                <a:gd name="connsiteY15" fmla="*/ 638398 h 3497531"/>
                <a:gd name="connsiteX16" fmla="*/ 638398 w 4116165"/>
                <a:gd name="connsiteY16" fmla="*/ 20901 h 3497531"/>
                <a:gd name="connsiteX17" fmla="*/ 688860 w 4116165"/>
                <a:gd name="connsiteY17" fmla="*/ 0 h 3497531"/>
                <a:gd name="connsiteX0" fmla="*/ 1433441 w 4116165"/>
                <a:gd name="connsiteY0" fmla="*/ 3309096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688860 w 4116165"/>
                <a:gd name="connsiteY7" fmla="*/ 0 h 3497531"/>
                <a:gd name="connsiteX8" fmla="*/ 739322 w 4116165"/>
                <a:gd name="connsiteY8" fmla="*/ 20901 h 3497531"/>
                <a:gd name="connsiteX9" fmla="*/ 1356818 w 4116165"/>
                <a:gd name="connsiteY9" fmla="*/ 638398 h 3497531"/>
                <a:gd name="connsiteX10" fmla="*/ 1356818 w 4116165"/>
                <a:gd name="connsiteY10" fmla="*/ 739322 h 3497531"/>
                <a:gd name="connsiteX11" fmla="*/ 739322 w 4116165"/>
                <a:gd name="connsiteY11" fmla="*/ 1356819 h 3497531"/>
                <a:gd name="connsiteX12" fmla="*/ 638398 w 4116165"/>
                <a:gd name="connsiteY12" fmla="*/ 1356819 h 3497531"/>
                <a:gd name="connsiteX13" fmla="*/ 20901 w 4116165"/>
                <a:gd name="connsiteY13" fmla="*/ 739322 h 3497531"/>
                <a:gd name="connsiteX14" fmla="*/ 20901 w 4116165"/>
                <a:gd name="connsiteY14" fmla="*/ 638398 h 3497531"/>
                <a:gd name="connsiteX15" fmla="*/ 638398 w 4116165"/>
                <a:gd name="connsiteY15" fmla="*/ 20901 h 3497531"/>
                <a:gd name="connsiteX16" fmla="*/ 688860 w 4116165"/>
                <a:gd name="connsiteY16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1003242 h 3497531"/>
                <a:gd name="connsiteX2" fmla="*/ 4116165 w 4116165"/>
                <a:gd name="connsiteY2" fmla="*/ 3309096 h 3497531"/>
                <a:gd name="connsiteX3" fmla="*/ 3927730 w 4116165"/>
                <a:gd name="connsiteY3" fmla="*/ 3497531 h 3497531"/>
                <a:gd name="connsiteX4" fmla="*/ 1621876 w 4116165"/>
                <a:gd name="connsiteY4" fmla="*/ 3497531 h 3497531"/>
                <a:gd name="connsiteX5" fmla="*/ 1433441 w 4116165"/>
                <a:gd name="connsiteY5" fmla="*/ 3309096 h 3497531"/>
                <a:gd name="connsiteX6" fmla="*/ 688860 w 4116165"/>
                <a:gd name="connsiteY6" fmla="*/ 0 h 3497531"/>
                <a:gd name="connsiteX7" fmla="*/ 739322 w 4116165"/>
                <a:gd name="connsiteY7" fmla="*/ 20901 h 3497531"/>
                <a:gd name="connsiteX8" fmla="*/ 1356818 w 4116165"/>
                <a:gd name="connsiteY8" fmla="*/ 638398 h 3497531"/>
                <a:gd name="connsiteX9" fmla="*/ 1356818 w 4116165"/>
                <a:gd name="connsiteY9" fmla="*/ 739322 h 3497531"/>
                <a:gd name="connsiteX10" fmla="*/ 739322 w 4116165"/>
                <a:gd name="connsiteY10" fmla="*/ 1356819 h 3497531"/>
                <a:gd name="connsiteX11" fmla="*/ 638398 w 4116165"/>
                <a:gd name="connsiteY11" fmla="*/ 1356819 h 3497531"/>
                <a:gd name="connsiteX12" fmla="*/ 20901 w 4116165"/>
                <a:gd name="connsiteY12" fmla="*/ 739322 h 3497531"/>
                <a:gd name="connsiteX13" fmla="*/ 20901 w 4116165"/>
                <a:gd name="connsiteY13" fmla="*/ 638398 h 3497531"/>
                <a:gd name="connsiteX14" fmla="*/ 638398 w 4116165"/>
                <a:gd name="connsiteY14" fmla="*/ 20901 h 3497531"/>
                <a:gd name="connsiteX15" fmla="*/ 688860 w 4116165"/>
                <a:gd name="connsiteY15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3309096 h 3497531"/>
                <a:gd name="connsiteX2" fmla="*/ 3927730 w 4116165"/>
                <a:gd name="connsiteY2" fmla="*/ 3497531 h 3497531"/>
                <a:gd name="connsiteX3" fmla="*/ 1621876 w 4116165"/>
                <a:gd name="connsiteY3" fmla="*/ 3497531 h 3497531"/>
                <a:gd name="connsiteX4" fmla="*/ 1433441 w 4116165"/>
                <a:gd name="connsiteY4" fmla="*/ 3309096 h 3497531"/>
                <a:gd name="connsiteX5" fmla="*/ 688860 w 4116165"/>
                <a:gd name="connsiteY5" fmla="*/ 0 h 3497531"/>
                <a:gd name="connsiteX6" fmla="*/ 739322 w 4116165"/>
                <a:gd name="connsiteY6" fmla="*/ 20901 h 3497531"/>
                <a:gd name="connsiteX7" fmla="*/ 1356818 w 4116165"/>
                <a:gd name="connsiteY7" fmla="*/ 638398 h 3497531"/>
                <a:gd name="connsiteX8" fmla="*/ 1356818 w 4116165"/>
                <a:gd name="connsiteY8" fmla="*/ 739322 h 3497531"/>
                <a:gd name="connsiteX9" fmla="*/ 739322 w 4116165"/>
                <a:gd name="connsiteY9" fmla="*/ 1356819 h 3497531"/>
                <a:gd name="connsiteX10" fmla="*/ 638398 w 4116165"/>
                <a:gd name="connsiteY10" fmla="*/ 1356819 h 3497531"/>
                <a:gd name="connsiteX11" fmla="*/ 20901 w 4116165"/>
                <a:gd name="connsiteY11" fmla="*/ 739322 h 3497531"/>
                <a:gd name="connsiteX12" fmla="*/ 20901 w 4116165"/>
                <a:gd name="connsiteY12" fmla="*/ 638398 h 3497531"/>
                <a:gd name="connsiteX13" fmla="*/ 638398 w 4116165"/>
                <a:gd name="connsiteY13" fmla="*/ 20901 h 3497531"/>
                <a:gd name="connsiteX14" fmla="*/ 688860 w 4116165"/>
                <a:gd name="connsiteY14" fmla="*/ 0 h 3497531"/>
                <a:gd name="connsiteX0" fmla="*/ 1433441 w 3927730"/>
                <a:gd name="connsiteY0" fmla="*/ 3309096 h 3497531"/>
                <a:gd name="connsiteX1" fmla="*/ 3927730 w 3927730"/>
                <a:gd name="connsiteY1" fmla="*/ 3497531 h 3497531"/>
                <a:gd name="connsiteX2" fmla="*/ 1621876 w 3927730"/>
                <a:gd name="connsiteY2" fmla="*/ 3497531 h 3497531"/>
                <a:gd name="connsiteX3" fmla="*/ 1433441 w 3927730"/>
                <a:gd name="connsiteY3" fmla="*/ 3309096 h 3497531"/>
                <a:gd name="connsiteX4" fmla="*/ 688860 w 3927730"/>
                <a:gd name="connsiteY4" fmla="*/ 0 h 3497531"/>
                <a:gd name="connsiteX5" fmla="*/ 739322 w 3927730"/>
                <a:gd name="connsiteY5" fmla="*/ 20901 h 3497531"/>
                <a:gd name="connsiteX6" fmla="*/ 1356818 w 3927730"/>
                <a:gd name="connsiteY6" fmla="*/ 638398 h 3497531"/>
                <a:gd name="connsiteX7" fmla="*/ 1356818 w 3927730"/>
                <a:gd name="connsiteY7" fmla="*/ 739322 h 3497531"/>
                <a:gd name="connsiteX8" fmla="*/ 739322 w 3927730"/>
                <a:gd name="connsiteY8" fmla="*/ 1356819 h 3497531"/>
                <a:gd name="connsiteX9" fmla="*/ 638398 w 3927730"/>
                <a:gd name="connsiteY9" fmla="*/ 1356819 h 3497531"/>
                <a:gd name="connsiteX10" fmla="*/ 20901 w 3927730"/>
                <a:gd name="connsiteY10" fmla="*/ 739322 h 3497531"/>
                <a:gd name="connsiteX11" fmla="*/ 20901 w 3927730"/>
                <a:gd name="connsiteY11" fmla="*/ 638398 h 3497531"/>
                <a:gd name="connsiteX12" fmla="*/ 638398 w 3927730"/>
                <a:gd name="connsiteY12" fmla="*/ 20901 h 3497531"/>
                <a:gd name="connsiteX13" fmla="*/ 688860 w 3927730"/>
                <a:gd name="connsiteY13" fmla="*/ 0 h 3497531"/>
                <a:gd name="connsiteX0" fmla="*/ 1433441 w 1621876"/>
                <a:gd name="connsiteY0" fmla="*/ 3309096 h 3497531"/>
                <a:gd name="connsiteX1" fmla="*/ 1621876 w 1621876"/>
                <a:gd name="connsiteY1" fmla="*/ 3497531 h 3497531"/>
                <a:gd name="connsiteX2" fmla="*/ 1433441 w 1621876"/>
                <a:gd name="connsiteY2" fmla="*/ 3309096 h 3497531"/>
                <a:gd name="connsiteX3" fmla="*/ 688860 w 1621876"/>
                <a:gd name="connsiteY3" fmla="*/ 0 h 3497531"/>
                <a:gd name="connsiteX4" fmla="*/ 739322 w 1621876"/>
                <a:gd name="connsiteY4" fmla="*/ 20901 h 3497531"/>
                <a:gd name="connsiteX5" fmla="*/ 1356818 w 1621876"/>
                <a:gd name="connsiteY5" fmla="*/ 638398 h 3497531"/>
                <a:gd name="connsiteX6" fmla="*/ 1356818 w 1621876"/>
                <a:gd name="connsiteY6" fmla="*/ 739322 h 3497531"/>
                <a:gd name="connsiteX7" fmla="*/ 739322 w 1621876"/>
                <a:gd name="connsiteY7" fmla="*/ 1356819 h 3497531"/>
                <a:gd name="connsiteX8" fmla="*/ 638398 w 1621876"/>
                <a:gd name="connsiteY8" fmla="*/ 1356819 h 3497531"/>
                <a:gd name="connsiteX9" fmla="*/ 20901 w 1621876"/>
                <a:gd name="connsiteY9" fmla="*/ 739322 h 3497531"/>
                <a:gd name="connsiteX10" fmla="*/ 20901 w 1621876"/>
                <a:gd name="connsiteY10" fmla="*/ 638398 h 3497531"/>
                <a:gd name="connsiteX11" fmla="*/ 638398 w 1621876"/>
                <a:gd name="connsiteY11" fmla="*/ 20901 h 3497531"/>
                <a:gd name="connsiteX12" fmla="*/ 688860 w 1621876"/>
                <a:gd name="connsiteY12" fmla="*/ 0 h 3497531"/>
                <a:gd name="connsiteX0" fmla="*/ 688860 w 1377719"/>
                <a:gd name="connsiteY0" fmla="*/ 0 h 1377720"/>
                <a:gd name="connsiteX1" fmla="*/ 739322 w 1377719"/>
                <a:gd name="connsiteY1" fmla="*/ 20901 h 1377720"/>
                <a:gd name="connsiteX2" fmla="*/ 1356818 w 1377719"/>
                <a:gd name="connsiteY2" fmla="*/ 638398 h 1377720"/>
                <a:gd name="connsiteX3" fmla="*/ 1356818 w 1377719"/>
                <a:gd name="connsiteY3" fmla="*/ 739322 h 1377720"/>
                <a:gd name="connsiteX4" fmla="*/ 739322 w 1377719"/>
                <a:gd name="connsiteY4" fmla="*/ 1356819 h 1377720"/>
                <a:gd name="connsiteX5" fmla="*/ 638398 w 1377719"/>
                <a:gd name="connsiteY5" fmla="*/ 1356819 h 1377720"/>
                <a:gd name="connsiteX6" fmla="*/ 20901 w 1377719"/>
                <a:gd name="connsiteY6" fmla="*/ 739322 h 1377720"/>
                <a:gd name="connsiteX7" fmla="*/ 20901 w 1377719"/>
                <a:gd name="connsiteY7" fmla="*/ 638398 h 1377720"/>
                <a:gd name="connsiteX8" fmla="*/ 638398 w 1377719"/>
                <a:gd name="connsiteY8" fmla="*/ 20901 h 1377720"/>
                <a:gd name="connsiteX9" fmla="*/ 688860 w 1377719"/>
                <a:gd name="connsiteY9" fmla="*/ 0 h 137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7719" h="1377720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" charset="0"/>
                </a:rPr>
                <a:t>02</a:t>
              </a:r>
            </a:p>
          </p:txBody>
        </p:sp>
      </p:grpSp>
      <p:grpSp>
        <p:nvGrpSpPr>
          <p:cNvPr id="32" name="Group 13">
            <a:extLst>
              <a:ext uri="{FF2B5EF4-FFF2-40B4-BE49-F238E27FC236}">
                <a16:creationId xmlns:a16="http://schemas.microsoft.com/office/drawing/2014/main" id="{33C7FCD2-BDEF-49EC-B4AC-007A40F20B5D}"/>
              </a:ext>
            </a:extLst>
          </p:cNvPr>
          <p:cNvGrpSpPr>
            <a:grpSpLocks/>
          </p:cNvGrpSpPr>
          <p:nvPr/>
        </p:nvGrpSpPr>
        <p:grpSpPr bwMode="auto">
          <a:xfrm>
            <a:off x="5791885" y="2285613"/>
            <a:ext cx="2794000" cy="1492250"/>
            <a:chOff x="1895707" y="1831751"/>
            <a:chExt cx="3388038" cy="1807566"/>
          </a:xfrm>
        </p:grpSpPr>
        <p:sp>
          <p:nvSpPr>
            <p:cNvPr id="33" name="Rounded Rectangle 14">
              <a:extLst>
                <a:ext uri="{FF2B5EF4-FFF2-40B4-BE49-F238E27FC236}">
                  <a16:creationId xmlns:a16="http://schemas.microsoft.com/office/drawing/2014/main" id="{AD9FA374-35EF-46F5-9263-CC3CF949D74B}"/>
                </a:ext>
              </a:extLst>
            </p:cNvPr>
            <p:cNvSpPr/>
            <p:nvPr/>
          </p:nvSpPr>
          <p:spPr>
            <a:xfrm rot="2700000">
              <a:off x="3686843" y="2325615"/>
              <a:ext cx="1601811" cy="614082"/>
            </a:xfrm>
            <a:prstGeom prst="roundRect">
              <a:avLst>
                <a:gd name="adj" fmla="val 7044"/>
              </a:avLst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05740" rIns="6858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ko-KR" altLang="ko-KR" sz="1200" b="1">
                <a:solidFill>
                  <a:srgbClr val="F6F8F8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Roboto" pitchFamily="2" charset="0"/>
              </a:endParaRPr>
            </a:p>
          </p:txBody>
        </p:sp>
        <p:sp>
          <p:nvSpPr>
            <p:cNvPr id="34" name="Rounded Rectangle 15">
              <a:extLst>
                <a:ext uri="{FF2B5EF4-FFF2-40B4-BE49-F238E27FC236}">
                  <a16:creationId xmlns:a16="http://schemas.microsoft.com/office/drawing/2014/main" id="{46E314CD-4C83-42B7-A325-FDAB43B2185A}"/>
                </a:ext>
              </a:extLst>
            </p:cNvPr>
            <p:cNvSpPr/>
            <p:nvPr/>
          </p:nvSpPr>
          <p:spPr>
            <a:xfrm rot="18900000">
              <a:off x="3682127" y="3025898"/>
              <a:ext cx="1601618" cy="613419"/>
            </a:xfrm>
            <a:prstGeom prst="roundRect">
              <a:avLst>
                <a:gd name="adj" fmla="val 7044"/>
              </a:avLst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05740" rIns="6858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ko-KR" altLang="ko-KR" sz="1200" b="1">
                <a:solidFill>
                  <a:srgbClr val="F6F8F8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Roboto" pitchFamily="2" charset="0"/>
              </a:endParaRPr>
            </a:p>
          </p:txBody>
        </p:sp>
        <p:sp>
          <p:nvSpPr>
            <p:cNvPr id="35" name="Rounded Rectangle 16">
              <a:extLst>
                <a:ext uri="{FF2B5EF4-FFF2-40B4-BE49-F238E27FC236}">
                  <a16:creationId xmlns:a16="http://schemas.microsoft.com/office/drawing/2014/main" id="{8E66F2BF-1ED4-4DEA-B029-F978DDA4B8EC}"/>
                </a:ext>
              </a:extLst>
            </p:cNvPr>
            <p:cNvSpPr/>
            <p:nvPr/>
          </p:nvSpPr>
          <p:spPr>
            <a:xfrm>
              <a:off x="1895707" y="2683614"/>
              <a:ext cx="2927957" cy="615342"/>
            </a:xfrm>
            <a:prstGeom prst="roundRect">
              <a:avLst>
                <a:gd name="adj" fmla="val 7044"/>
              </a:avLst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05740" rIns="6858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Roboto" charset="0"/>
                </a:rPr>
                <a:t>Action </a:t>
              </a:r>
            </a:p>
          </p:txBody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51638502-1001-4B5C-8361-755C67138AD2}"/>
                </a:ext>
              </a:extLst>
            </p:cNvPr>
            <p:cNvSpPr/>
            <p:nvPr/>
          </p:nvSpPr>
          <p:spPr>
            <a:xfrm>
              <a:off x="4482936" y="2631695"/>
              <a:ext cx="706482" cy="707643"/>
            </a:xfrm>
            <a:custGeom>
              <a:avLst/>
              <a:gdLst>
                <a:gd name="connsiteX0" fmla="*/ 1621876 w 4116165"/>
                <a:gd name="connsiteY0" fmla="*/ 814807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1621876 w 4116165"/>
                <a:gd name="connsiteY8" fmla="*/ 814807 h 3497531"/>
                <a:gd name="connsiteX9" fmla="*/ 688860 w 4116165"/>
                <a:gd name="connsiteY9" fmla="*/ 0 h 3497531"/>
                <a:gd name="connsiteX10" fmla="*/ 739322 w 4116165"/>
                <a:gd name="connsiteY10" fmla="*/ 20901 h 3497531"/>
                <a:gd name="connsiteX11" fmla="*/ 1356818 w 4116165"/>
                <a:gd name="connsiteY11" fmla="*/ 638398 h 3497531"/>
                <a:gd name="connsiteX12" fmla="*/ 1356818 w 4116165"/>
                <a:gd name="connsiteY12" fmla="*/ 739322 h 3497531"/>
                <a:gd name="connsiteX13" fmla="*/ 739322 w 4116165"/>
                <a:gd name="connsiteY13" fmla="*/ 1356819 h 3497531"/>
                <a:gd name="connsiteX14" fmla="*/ 638398 w 4116165"/>
                <a:gd name="connsiteY14" fmla="*/ 1356819 h 3497531"/>
                <a:gd name="connsiteX15" fmla="*/ 20901 w 4116165"/>
                <a:gd name="connsiteY15" fmla="*/ 739322 h 3497531"/>
                <a:gd name="connsiteX16" fmla="*/ 20901 w 4116165"/>
                <a:gd name="connsiteY16" fmla="*/ 638398 h 3497531"/>
                <a:gd name="connsiteX17" fmla="*/ 638398 w 4116165"/>
                <a:gd name="connsiteY17" fmla="*/ 20901 h 3497531"/>
                <a:gd name="connsiteX18" fmla="*/ 688860 w 4116165"/>
                <a:gd name="connsiteY18" fmla="*/ 0 h 3497531"/>
                <a:gd name="connsiteX0" fmla="*/ 1433441 w 4116165"/>
                <a:gd name="connsiteY0" fmla="*/ 1003242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688860 w 4116165"/>
                <a:gd name="connsiteY8" fmla="*/ 0 h 3497531"/>
                <a:gd name="connsiteX9" fmla="*/ 739322 w 4116165"/>
                <a:gd name="connsiteY9" fmla="*/ 20901 h 3497531"/>
                <a:gd name="connsiteX10" fmla="*/ 1356818 w 4116165"/>
                <a:gd name="connsiteY10" fmla="*/ 638398 h 3497531"/>
                <a:gd name="connsiteX11" fmla="*/ 1356818 w 4116165"/>
                <a:gd name="connsiteY11" fmla="*/ 739322 h 3497531"/>
                <a:gd name="connsiteX12" fmla="*/ 739322 w 4116165"/>
                <a:gd name="connsiteY12" fmla="*/ 1356819 h 3497531"/>
                <a:gd name="connsiteX13" fmla="*/ 638398 w 4116165"/>
                <a:gd name="connsiteY13" fmla="*/ 1356819 h 3497531"/>
                <a:gd name="connsiteX14" fmla="*/ 20901 w 4116165"/>
                <a:gd name="connsiteY14" fmla="*/ 739322 h 3497531"/>
                <a:gd name="connsiteX15" fmla="*/ 20901 w 4116165"/>
                <a:gd name="connsiteY15" fmla="*/ 638398 h 3497531"/>
                <a:gd name="connsiteX16" fmla="*/ 638398 w 4116165"/>
                <a:gd name="connsiteY16" fmla="*/ 20901 h 3497531"/>
                <a:gd name="connsiteX17" fmla="*/ 688860 w 4116165"/>
                <a:gd name="connsiteY17" fmla="*/ 0 h 3497531"/>
                <a:gd name="connsiteX0" fmla="*/ 1433441 w 4116165"/>
                <a:gd name="connsiteY0" fmla="*/ 3309096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688860 w 4116165"/>
                <a:gd name="connsiteY7" fmla="*/ 0 h 3497531"/>
                <a:gd name="connsiteX8" fmla="*/ 739322 w 4116165"/>
                <a:gd name="connsiteY8" fmla="*/ 20901 h 3497531"/>
                <a:gd name="connsiteX9" fmla="*/ 1356818 w 4116165"/>
                <a:gd name="connsiteY9" fmla="*/ 638398 h 3497531"/>
                <a:gd name="connsiteX10" fmla="*/ 1356818 w 4116165"/>
                <a:gd name="connsiteY10" fmla="*/ 739322 h 3497531"/>
                <a:gd name="connsiteX11" fmla="*/ 739322 w 4116165"/>
                <a:gd name="connsiteY11" fmla="*/ 1356819 h 3497531"/>
                <a:gd name="connsiteX12" fmla="*/ 638398 w 4116165"/>
                <a:gd name="connsiteY12" fmla="*/ 1356819 h 3497531"/>
                <a:gd name="connsiteX13" fmla="*/ 20901 w 4116165"/>
                <a:gd name="connsiteY13" fmla="*/ 739322 h 3497531"/>
                <a:gd name="connsiteX14" fmla="*/ 20901 w 4116165"/>
                <a:gd name="connsiteY14" fmla="*/ 638398 h 3497531"/>
                <a:gd name="connsiteX15" fmla="*/ 638398 w 4116165"/>
                <a:gd name="connsiteY15" fmla="*/ 20901 h 3497531"/>
                <a:gd name="connsiteX16" fmla="*/ 688860 w 4116165"/>
                <a:gd name="connsiteY16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1003242 h 3497531"/>
                <a:gd name="connsiteX2" fmla="*/ 4116165 w 4116165"/>
                <a:gd name="connsiteY2" fmla="*/ 3309096 h 3497531"/>
                <a:gd name="connsiteX3" fmla="*/ 3927730 w 4116165"/>
                <a:gd name="connsiteY3" fmla="*/ 3497531 h 3497531"/>
                <a:gd name="connsiteX4" fmla="*/ 1621876 w 4116165"/>
                <a:gd name="connsiteY4" fmla="*/ 3497531 h 3497531"/>
                <a:gd name="connsiteX5" fmla="*/ 1433441 w 4116165"/>
                <a:gd name="connsiteY5" fmla="*/ 3309096 h 3497531"/>
                <a:gd name="connsiteX6" fmla="*/ 688860 w 4116165"/>
                <a:gd name="connsiteY6" fmla="*/ 0 h 3497531"/>
                <a:gd name="connsiteX7" fmla="*/ 739322 w 4116165"/>
                <a:gd name="connsiteY7" fmla="*/ 20901 h 3497531"/>
                <a:gd name="connsiteX8" fmla="*/ 1356818 w 4116165"/>
                <a:gd name="connsiteY8" fmla="*/ 638398 h 3497531"/>
                <a:gd name="connsiteX9" fmla="*/ 1356818 w 4116165"/>
                <a:gd name="connsiteY9" fmla="*/ 739322 h 3497531"/>
                <a:gd name="connsiteX10" fmla="*/ 739322 w 4116165"/>
                <a:gd name="connsiteY10" fmla="*/ 1356819 h 3497531"/>
                <a:gd name="connsiteX11" fmla="*/ 638398 w 4116165"/>
                <a:gd name="connsiteY11" fmla="*/ 1356819 h 3497531"/>
                <a:gd name="connsiteX12" fmla="*/ 20901 w 4116165"/>
                <a:gd name="connsiteY12" fmla="*/ 739322 h 3497531"/>
                <a:gd name="connsiteX13" fmla="*/ 20901 w 4116165"/>
                <a:gd name="connsiteY13" fmla="*/ 638398 h 3497531"/>
                <a:gd name="connsiteX14" fmla="*/ 638398 w 4116165"/>
                <a:gd name="connsiteY14" fmla="*/ 20901 h 3497531"/>
                <a:gd name="connsiteX15" fmla="*/ 688860 w 4116165"/>
                <a:gd name="connsiteY15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3309096 h 3497531"/>
                <a:gd name="connsiteX2" fmla="*/ 3927730 w 4116165"/>
                <a:gd name="connsiteY2" fmla="*/ 3497531 h 3497531"/>
                <a:gd name="connsiteX3" fmla="*/ 1621876 w 4116165"/>
                <a:gd name="connsiteY3" fmla="*/ 3497531 h 3497531"/>
                <a:gd name="connsiteX4" fmla="*/ 1433441 w 4116165"/>
                <a:gd name="connsiteY4" fmla="*/ 3309096 h 3497531"/>
                <a:gd name="connsiteX5" fmla="*/ 688860 w 4116165"/>
                <a:gd name="connsiteY5" fmla="*/ 0 h 3497531"/>
                <a:gd name="connsiteX6" fmla="*/ 739322 w 4116165"/>
                <a:gd name="connsiteY6" fmla="*/ 20901 h 3497531"/>
                <a:gd name="connsiteX7" fmla="*/ 1356818 w 4116165"/>
                <a:gd name="connsiteY7" fmla="*/ 638398 h 3497531"/>
                <a:gd name="connsiteX8" fmla="*/ 1356818 w 4116165"/>
                <a:gd name="connsiteY8" fmla="*/ 739322 h 3497531"/>
                <a:gd name="connsiteX9" fmla="*/ 739322 w 4116165"/>
                <a:gd name="connsiteY9" fmla="*/ 1356819 h 3497531"/>
                <a:gd name="connsiteX10" fmla="*/ 638398 w 4116165"/>
                <a:gd name="connsiteY10" fmla="*/ 1356819 h 3497531"/>
                <a:gd name="connsiteX11" fmla="*/ 20901 w 4116165"/>
                <a:gd name="connsiteY11" fmla="*/ 739322 h 3497531"/>
                <a:gd name="connsiteX12" fmla="*/ 20901 w 4116165"/>
                <a:gd name="connsiteY12" fmla="*/ 638398 h 3497531"/>
                <a:gd name="connsiteX13" fmla="*/ 638398 w 4116165"/>
                <a:gd name="connsiteY13" fmla="*/ 20901 h 3497531"/>
                <a:gd name="connsiteX14" fmla="*/ 688860 w 4116165"/>
                <a:gd name="connsiteY14" fmla="*/ 0 h 3497531"/>
                <a:gd name="connsiteX0" fmla="*/ 1433441 w 3927730"/>
                <a:gd name="connsiteY0" fmla="*/ 3309096 h 3497531"/>
                <a:gd name="connsiteX1" fmla="*/ 3927730 w 3927730"/>
                <a:gd name="connsiteY1" fmla="*/ 3497531 h 3497531"/>
                <a:gd name="connsiteX2" fmla="*/ 1621876 w 3927730"/>
                <a:gd name="connsiteY2" fmla="*/ 3497531 h 3497531"/>
                <a:gd name="connsiteX3" fmla="*/ 1433441 w 3927730"/>
                <a:gd name="connsiteY3" fmla="*/ 3309096 h 3497531"/>
                <a:gd name="connsiteX4" fmla="*/ 688860 w 3927730"/>
                <a:gd name="connsiteY4" fmla="*/ 0 h 3497531"/>
                <a:gd name="connsiteX5" fmla="*/ 739322 w 3927730"/>
                <a:gd name="connsiteY5" fmla="*/ 20901 h 3497531"/>
                <a:gd name="connsiteX6" fmla="*/ 1356818 w 3927730"/>
                <a:gd name="connsiteY6" fmla="*/ 638398 h 3497531"/>
                <a:gd name="connsiteX7" fmla="*/ 1356818 w 3927730"/>
                <a:gd name="connsiteY7" fmla="*/ 739322 h 3497531"/>
                <a:gd name="connsiteX8" fmla="*/ 739322 w 3927730"/>
                <a:gd name="connsiteY8" fmla="*/ 1356819 h 3497531"/>
                <a:gd name="connsiteX9" fmla="*/ 638398 w 3927730"/>
                <a:gd name="connsiteY9" fmla="*/ 1356819 h 3497531"/>
                <a:gd name="connsiteX10" fmla="*/ 20901 w 3927730"/>
                <a:gd name="connsiteY10" fmla="*/ 739322 h 3497531"/>
                <a:gd name="connsiteX11" fmla="*/ 20901 w 3927730"/>
                <a:gd name="connsiteY11" fmla="*/ 638398 h 3497531"/>
                <a:gd name="connsiteX12" fmla="*/ 638398 w 3927730"/>
                <a:gd name="connsiteY12" fmla="*/ 20901 h 3497531"/>
                <a:gd name="connsiteX13" fmla="*/ 688860 w 3927730"/>
                <a:gd name="connsiteY13" fmla="*/ 0 h 3497531"/>
                <a:gd name="connsiteX0" fmla="*/ 1433441 w 1621876"/>
                <a:gd name="connsiteY0" fmla="*/ 3309096 h 3497531"/>
                <a:gd name="connsiteX1" fmla="*/ 1621876 w 1621876"/>
                <a:gd name="connsiteY1" fmla="*/ 3497531 h 3497531"/>
                <a:gd name="connsiteX2" fmla="*/ 1433441 w 1621876"/>
                <a:gd name="connsiteY2" fmla="*/ 3309096 h 3497531"/>
                <a:gd name="connsiteX3" fmla="*/ 688860 w 1621876"/>
                <a:gd name="connsiteY3" fmla="*/ 0 h 3497531"/>
                <a:gd name="connsiteX4" fmla="*/ 739322 w 1621876"/>
                <a:gd name="connsiteY4" fmla="*/ 20901 h 3497531"/>
                <a:gd name="connsiteX5" fmla="*/ 1356818 w 1621876"/>
                <a:gd name="connsiteY5" fmla="*/ 638398 h 3497531"/>
                <a:gd name="connsiteX6" fmla="*/ 1356818 w 1621876"/>
                <a:gd name="connsiteY6" fmla="*/ 739322 h 3497531"/>
                <a:gd name="connsiteX7" fmla="*/ 739322 w 1621876"/>
                <a:gd name="connsiteY7" fmla="*/ 1356819 h 3497531"/>
                <a:gd name="connsiteX8" fmla="*/ 638398 w 1621876"/>
                <a:gd name="connsiteY8" fmla="*/ 1356819 h 3497531"/>
                <a:gd name="connsiteX9" fmla="*/ 20901 w 1621876"/>
                <a:gd name="connsiteY9" fmla="*/ 739322 h 3497531"/>
                <a:gd name="connsiteX10" fmla="*/ 20901 w 1621876"/>
                <a:gd name="connsiteY10" fmla="*/ 638398 h 3497531"/>
                <a:gd name="connsiteX11" fmla="*/ 638398 w 1621876"/>
                <a:gd name="connsiteY11" fmla="*/ 20901 h 3497531"/>
                <a:gd name="connsiteX12" fmla="*/ 688860 w 1621876"/>
                <a:gd name="connsiteY12" fmla="*/ 0 h 3497531"/>
                <a:gd name="connsiteX0" fmla="*/ 688860 w 1377719"/>
                <a:gd name="connsiteY0" fmla="*/ 0 h 1377720"/>
                <a:gd name="connsiteX1" fmla="*/ 739322 w 1377719"/>
                <a:gd name="connsiteY1" fmla="*/ 20901 h 1377720"/>
                <a:gd name="connsiteX2" fmla="*/ 1356818 w 1377719"/>
                <a:gd name="connsiteY2" fmla="*/ 638398 h 1377720"/>
                <a:gd name="connsiteX3" fmla="*/ 1356818 w 1377719"/>
                <a:gd name="connsiteY3" fmla="*/ 739322 h 1377720"/>
                <a:gd name="connsiteX4" fmla="*/ 739322 w 1377719"/>
                <a:gd name="connsiteY4" fmla="*/ 1356819 h 1377720"/>
                <a:gd name="connsiteX5" fmla="*/ 638398 w 1377719"/>
                <a:gd name="connsiteY5" fmla="*/ 1356819 h 1377720"/>
                <a:gd name="connsiteX6" fmla="*/ 20901 w 1377719"/>
                <a:gd name="connsiteY6" fmla="*/ 739322 h 1377720"/>
                <a:gd name="connsiteX7" fmla="*/ 20901 w 1377719"/>
                <a:gd name="connsiteY7" fmla="*/ 638398 h 1377720"/>
                <a:gd name="connsiteX8" fmla="*/ 638398 w 1377719"/>
                <a:gd name="connsiteY8" fmla="*/ 20901 h 1377720"/>
                <a:gd name="connsiteX9" fmla="*/ 688860 w 1377719"/>
                <a:gd name="connsiteY9" fmla="*/ 0 h 137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7719" h="1377720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" charset="0"/>
                </a:rPr>
                <a:t>03</a:t>
              </a:r>
            </a:p>
          </p:txBody>
        </p:sp>
      </p:grpSp>
      <p:grpSp>
        <p:nvGrpSpPr>
          <p:cNvPr id="37" name="Group 18">
            <a:extLst>
              <a:ext uri="{FF2B5EF4-FFF2-40B4-BE49-F238E27FC236}">
                <a16:creationId xmlns:a16="http://schemas.microsoft.com/office/drawing/2014/main" id="{A18A8D6E-D6A6-4563-823E-BE6C822EE615}"/>
              </a:ext>
            </a:extLst>
          </p:cNvPr>
          <p:cNvGrpSpPr>
            <a:grpSpLocks/>
          </p:cNvGrpSpPr>
          <p:nvPr/>
        </p:nvGrpSpPr>
        <p:grpSpPr bwMode="auto">
          <a:xfrm>
            <a:off x="981790" y="3795325"/>
            <a:ext cx="2160586" cy="914400"/>
            <a:chOff x="1178844" y="2325009"/>
            <a:chExt cx="2879851" cy="1219702"/>
          </a:xfrm>
        </p:grpSpPr>
        <p:sp>
          <p:nvSpPr>
            <p:cNvPr id="52" name="Text Placeholder 2">
              <a:extLst>
                <a:ext uri="{FF2B5EF4-FFF2-40B4-BE49-F238E27FC236}">
                  <a16:creationId xmlns:a16="http://schemas.microsoft.com/office/drawing/2014/main" id="{A26B44FC-5CAC-451E-A1C5-4D9BCA992BDD}"/>
                </a:ext>
              </a:extLst>
            </p:cNvPr>
            <p:cNvSpPr txBox="1">
              <a:spLocks/>
            </p:cNvSpPr>
            <p:nvPr/>
          </p:nvSpPr>
          <p:spPr>
            <a:xfrm>
              <a:off x="1248244" y="2325009"/>
              <a:ext cx="2810451" cy="1219702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6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SF UI Display Thin" charset="0"/>
                  <a:ea typeface="SF UI Display Thin" charset="0"/>
                  <a:cs typeface="SF UI Display Thin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lnSpc>
                  <a:spcPts val="1335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ko-KR" altLang="en-US" sz="15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" charset="0"/>
                </a:rPr>
                <a:t>파트너계약 </a:t>
              </a:r>
              <a:endParaRPr lang="en-US" sz="1500" b="1" dirty="0">
                <a:latin typeface="나눔스퀘어" panose="020B0600000101010101" pitchFamily="50" charset="-127"/>
                <a:ea typeface="나눔스퀘어" panose="020B0600000101010101" pitchFamily="50" charset="-127"/>
                <a:cs typeface="Roboto" charset="0"/>
              </a:endParaRPr>
            </a:p>
            <a:p>
              <a:pPr algn="l" fontAlgn="auto">
                <a:lnSpc>
                  <a:spcPct val="125000"/>
                </a:lnSpc>
                <a:spcAft>
                  <a:spcPts val="0"/>
                </a:spcAft>
                <a:defRPr/>
              </a:pPr>
              <a:r>
                <a:rPr lang="en-US" sz="11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• </a:t>
              </a:r>
              <a:r>
                <a:rPr lang="ko-KR" altLang="en-US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파트너 표준 계약서</a:t>
              </a:r>
              <a:endParaRPr lang="en-US" sz="1200" dirty="0">
                <a:solidFill>
                  <a:schemeClr val="tx1">
                    <a:alpha val="6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Roboto Light" charset="0"/>
              </a:endParaRPr>
            </a:p>
          </p:txBody>
        </p:sp>
        <p:sp>
          <p:nvSpPr>
            <p:cNvPr id="53" name="Oval 20">
              <a:extLst>
                <a:ext uri="{FF2B5EF4-FFF2-40B4-BE49-F238E27FC236}">
                  <a16:creationId xmlns:a16="http://schemas.microsoft.com/office/drawing/2014/main" id="{EF99C2EA-DE2E-4E15-B690-46BF3137E556}"/>
                </a:ext>
              </a:extLst>
            </p:cNvPr>
            <p:cNvSpPr/>
            <p:nvPr/>
          </p:nvSpPr>
          <p:spPr>
            <a:xfrm>
              <a:off x="1178844" y="2325009"/>
              <a:ext cx="69400" cy="6966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00" b="1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Montserrat" charset="0"/>
              </a:endParaRPr>
            </a:p>
          </p:txBody>
        </p:sp>
      </p:grpSp>
      <p:grpSp>
        <p:nvGrpSpPr>
          <p:cNvPr id="54" name="Group 21">
            <a:extLst>
              <a:ext uri="{FF2B5EF4-FFF2-40B4-BE49-F238E27FC236}">
                <a16:creationId xmlns:a16="http://schemas.microsoft.com/office/drawing/2014/main" id="{B0D24663-D9B1-44EB-8ACA-F0FEDB8F2A09}"/>
              </a:ext>
            </a:extLst>
          </p:cNvPr>
          <p:cNvGrpSpPr>
            <a:grpSpLocks/>
          </p:cNvGrpSpPr>
          <p:nvPr/>
        </p:nvGrpSpPr>
        <p:grpSpPr bwMode="auto">
          <a:xfrm>
            <a:off x="2919456" y="4833550"/>
            <a:ext cx="2743200" cy="915988"/>
            <a:chOff x="1178843" y="2325009"/>
            <a:chExt cx="3655984" cy="1219702"/>
          </a:xfrm>
        </p:grpSpPr>
        <p:sp>
          <p:nvSpPr>
            <p:cNvPr id="55" name="Text Placeholder 2">
              <a:extLst>
                <a:ext uri="{FF2B5EF4-FFF2-40B4-BE49-F238E27FC236}">
                  <a16:creationId xmlns:a16="http://schemas.microsoft.com/office/drawing/2014/main" id="{BAAEBB9D-511F-4F3B-9487-170B54FF87D5}"/>
                </a:ext>
              </a:extLst>
            </p:cNvPr>
            <p:cNvSpPr txBox="1">
              <a:spLocks/>
            </p:cNvSpPr>
            <p:nvPr/>
          </p:nvSpPr>
          <p:spPr>
            <a:xfrm>
              <a:off x="1239775" y="2325009"/>
              <a:ext cx="3595052" cy="1219702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6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SF UI Display Thin" charset="0"/>
                  <a:ea typeface="SF UI Display Thin" charset="0"/>
                  <a:cs typeface="SF UI Display Thin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lnSpc>
                  <a:spcPts val="1335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ko-KR" altLang="en-US" sz="15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" charset="0"/>
                </a:rPr>
                <a:t>파트너교육 </a:t>
              </a:r>
              <a:endParaRPr lang="en-US" sz="1500" b="1" dirty="0">
                <a:latin typeface="나눔스퀘어" panose="020B0600000101010101" pitchFamily="50" charset="-127"/>
                <a:ea typeface="나눔스퀘어" panose="020B0600000101010101" pitchFamily="50" charset="-127"/>
                <a:cs typeface="Roboto" charset="0"/>
              </a:endParaRPr>
            </a:p>
            <a:p>
              <a:pPr algn="l" fontAlgn="auto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en-US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• </a:t>
              </a:r>
              <a:r>
                <a:rPr lang="ko-KR" altLang="en-US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영업포탈</a:t>
              </a:r>
              <a:r>
                <a:rPr lang="en-US" altLang="ko-KR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/</a:t>
              </a:r>
              <a:r>
                <a:rPr lang="ko-KR" altLang="en-US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기술포탈 </a:t>
              </a:r>
              <a:r>
                <a:rPr lang="en-US" altLang="ko-KR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ID </a:t>
              </a:r>
              <a:r>
                <a:rPr lang="ko-KR" altLang="en-US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부여 및 교육 </a:t>
              </a:r>
              <a:endPara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Roboto Light" charset="0"/>
              </a:endParaRPr>
            </a:p>
            <a:p>
              <a:pPr algn="l" fontAlgn="auto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en-US" altLang="ko-KR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• </a:t>
              </a:r>
              <a:r>
                <a:rPr lang="ko-KR" altLang="en-US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제품별 </a:t>
              </a:r>
              <a:r>
                <a:rPr lang="en-US" altLang="ko-KR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List Price </a:t>
              </a:r>
              <a:r>
                <a:rPr lang="ko-KR" altLang="en-US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제공 </a:t>
              </a:r>
              <a:endPara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Roboto Light" charset="0"/>
              </a:endParaRPr>
            </a:p>
            <a:p>
              <a:pPr algn="l" fontAlgn="auto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en-US" altLang="ko-KR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• </a:t>
              </a:r>
              <a:r>
                <a:rPr lang="ko-KR" altLang="en-US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신규 제품에 대한 교육 </a:t>
              </a:r>
              <a:endParaRPr lang="en-US" sz="1200" dirty="0">
                <a:solidFill>
                  <a:schemeClr val="tx1">
                    <a:alpha val="6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Roboto Light" charset="0"/>
              </a:endParaRPr>
            </a:p>
          </p:txBody>
        </p:sp>
        <p:sp>
          <p:nvSpPr>
            <p:cNvPr id="56" name="Oval 23">
              <a:extLst>
                <a:ext uri="{FF2B5EF4-FFF2-40B4-BE49-F238E27FC236}">
                  <a16:creationId xmlns:a16="http://schemas.microsoft.com/office/drawing/2014/main" id="{9E63FC23-BF4F-4656-B2A8-7C8736EEAE0D}"/>
                </a:ext>
              </a:extLst>
            </p:cNvPr>
            <p:cNvSpPr/>
            <p:nvPr/>
          </p:nvSpPr>
          <p:spPr>
            <a:xfrm>
              <a:off x="1178843" y="2325009"/>
              <a:ext cx="60932" cy="6975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00" b="1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Montserrat" charset="0"/>
              </a:endParaRPr>
            </a:p>
          </p:txBody>
        </p:sp>
      </p:grpSp>
      <p:grpSp>
        <p:nvGrpSpPr>
          <p:cNvPr id="57" name="Group 24">
            <a:extLst>
              <a:ext uri="{FF2B5EF4-FFF2-40B4-BE49-F238E27FC236}">
                <a16:creationId xmlns:a16="http://schemas.microsoft.com/office/drawing/2014/main" id="{A3AF4272-6CD8-4347-AFA5-81BB9D21162E}"/>
              </a:ext>
            </a:extLst>
          </p:cNvPr>
          <p:cNvGrpSpPr>
            <a:grpSpLocks/>
          </p:cNvGrpSpPr>
          <p:nvPr/>
        </p:nvGrpSpPr>
        <p:grpSpPr bwMode="auto">
          <a:xfrm>
            <a:off x="5837244" y="4095363"/>
            <a:ext cx="3029768" cy="915987"/>
            <a:chOff x="1178843" y="2325009"/>
            <a:chExt cx="3367742" cy="1219702"/>
          </a:xfrm>
        </p:grpSpPr>
        <p:sp>
          <p:nvSpPr>
            <p:cNvPr id="58" name="Text Placeholder 2">
              <a:extLst>
                <a:ext uri="{FF2B5EF4-FFF2-40B4-BE49-F238E27FC236}">
                  <a16:creationId xmlns:a16="http://schemas.microsoft.com/office/drawing/2014/main" id="{F0DA17A9-AB7A-4A0A-98E0-4C91BECA967F}"/>
                </a:ext>
              </a:extLst>
            </p:cNvPr>
            <p:cNvSpPr txBox="1">
              <a:spLocks/>
            </p:cNvSpPr>
            <p:nvPr/>
          </p:nvSpPr>
          <p:spPr>
            <a:xfrm>
              <a:off x="1240228" y="2325009"/>
              <a:ext cx="3306357" cy="1219702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6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SF UI Display Thin" charset="0"/>
                  <a:ea typeface="SF UI Display Thin" charset="0"/>
                  <a:cs typeface="SF UI Display Thin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lnSpc>
                  <a:spcPts val="1335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ko-KR" altLang="en-US" sz="15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" charset="0"/>
                </a:rPr>
                <a:t>파트너 활동 </a:t>
              </a:r>
              <a:endParaRPr lang="en-US" sz="1500" b="1" dirty="0">
                <a:latin typeface="나눔스퀘어" panose="020B0600000101010101" pitchFamily="50" charset="-127"/>
                <a:ea typeface="나눔스퀘어" panose="020B0600000101010101" pitchFamily="50" charset="-127"/>
                <a:cs typeface="Roboto" charset="0"/>
              </a:endParaRPr>
            </a:p>
            <a:p>
              <a:pPr algn="l" fontAlgn="auto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en-US" altLang="ko-KR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• </a:t>
              </a:r>
              <a:r>
                <a:rPr lang="ko-KR" altLang="en-US" sz="12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파트너사</a:t>
              </a:r>
              <a:r>
                <a:rPr lang="ko-KR" altLang="en-US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 영업활동 시작</a:t>
              </a:r>
              <a:endPara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Roboto Light" charset="0"/>
              </a:endParaRPr>
            </a:p>
            <a:p>
              <a:pPr algn="l" fontAlgn="auto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en-US" altLang="ko-KR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• </a:t>
              </a:r>
              <a:r>
                <a:rPr lang="ko-KR" altLang="en-US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영업포탈 </a:t>
              </a:r>
              <a:r>
                <a:rPr lang="en-US" altLang="ko-KR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Deal </a:t>
              </a:r>
              <a:r>
                <a:rPr lang="ko-KR" altLang="en-US" sz="12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등록  </a:t>
              </a:r>
              <a:r>
                <a:rPr lang="ko-KR" altLang="en-US" sz="1200" dirty="0">
                  <a:solidFill>
                    <a:schemeClr val="tx1">
                      <a:alpha val="6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및 </a:t>
              </a:r>
              <a:r>
                <a:rPr lang="en-US" altLang="ko-KR" sz="1200" dirty="0">
                  <a:solidFill>
                    <a:schemeClr val="tx1">
                      <a:alpha val="6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Roboto Light" charset="0"/>
                </a:rPr>
                <a:t>Certification</a:t>
              </a:r>
              <a:endPara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  <a:cs typeface="Roboto Light" charset="0"/>
              </a:endParaRPr>
            </a:p>
          </p:txBody>
        </p:sp>
        <p:sp>
          <p:nvSpPr>
            <p:cNvPr id="59" name="Oval 26">
              <a:extLst>
                <a:ext uri="{FF2B5EF4-FFF2-40B4-BE49-F238E27FC236}">
                  <a16:creationId xmlns:a16="http://schemas.microsoft.com/office/drawing/2014/main" id="{6C522911-6F94-4692-ADA9-D2C2D79F5052}"/>
                </a:ext>
              </a:extLst>
            </p:cNvPr>
            <p:cNvSpPr/>
            <p:nvPr/>
          </p:nvSpPr>
          <p:spPr>
            <a:xfrm>
              <a:off x="1178843" y="2325009"/>
              <a:ext cx="61385" cy="69757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00" b="1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Montserra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99503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304478" y="518737"/>
            <a:ext cx="7723906" cy="707886"/>
            <a:chOff x="304478" y="518737"/>
            <a:chExt cx="7723906" cy="707886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7723906" cy="707886"/>
              <a:chOff x="323528" y="425846"/>
              <a:chExt cx="7723906" cy="70788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7084280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 lvl="0">
                  <a:lnSpc>
                    <a:spcPts val="3075"/>
                  </a:lnSpc>
                  <a:defRPr/>
                </a:pPr>
                <a:r>
                  <a:rPr lang="ko-KR" altLang="en-US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주요 고객사</a:t>
                </a:r>
                <a:endParaRPr lang="en-US" altLang="ko-KR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05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Customer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1D9052C-E577-41D2-ADDA-04F771243756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>
              <a:lnSpc>
                <a:spcPts val="2600"/>
              </a:lnSpc>
              <a:defRPr/>
            </a:pP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지속 성장 중인 </a:t>
            </a:r>
            <a:r>
              <a:rPr lang="en-US" altLang="ko-KR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DRM</a:t>
            </a: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을 기반으로 급성장 추세인 클라우드 시장 진출 </a:t>
            </a:r>
          </a:p>
        </p:txBody>
      </p:sp>
      <p:sp>
        <p:nvSpPr>
          <p:cNvPr id="10" name="오각형 41">
            <a:extLst>
              <a:ext uri="{FF2B5EF4-FFF2-40B4-BE49-F238E27FC236}">
                <a16:creationId xmlns:a16="http://schemas.microsoft.com/office/drawing/2014/main" id="{74797E8D-C199-459C-8CF5-FBC90EE073E7}"/>
              </a:ext>
            </a:extLst>
          </p:cNvPr>
          <p:cNvSpPr/>
          <p:nvPr/>
        </p:nvSpPr>
        <p:spPr>
          <a:xfrm>
            <a:off x="2159732" y="2060575"/>
            <a:ext cx="6912768" cy="4392613"/>
          </a:xfrm>
          <a:prstGeom prst="homePlate">
            <a:avLst>
              <a:gd name="adj" fmla="val 16779"/>
            </a:avLst>
          </a:prstGeom>
          <a:solidFill>
            <a:srgbClr val="9AC1E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</a:endParaRPr>
          </a:p>
        </p:txBody>
      </p:sp>
      <p:sp>
        <p:nvSpPr>
          <p:cNvPr id="11" name="오각형 42">
            <a:extLst>
              <a:ext uri="{FF2B5EF4-FFF2-40B4-BE49-F238E27FC236}">
                <a16:creationId xmlns:a16="http://schemas.microsoft.com/office/drawing/2014/main" id="{13C6ADD0-D3AB-4606-BA1B-181F3C6C803F}"/>
              </a:ext>
            </a:extLst>
          </p:cNvPr>
          <p:cNvSpPr/>
          <p:nvPr/>
        </p:nvSpPr>
        <p:spPr>
          <a:xfrm>
            <a:off x="376671" y="2060574"/>
            <a:ext cx="4915409" cy="4392613"/>
          </a:xfrm>
          <a:prstGeom prst="homePlate">
            <a:avLst>
              <a:gd name="adj" fmla="val 16116"/>
            </a:avLst>
          </a:prstGeom>
          <a:solidFill>
            <a:srgbClr val="F6F3F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</a:endParaRPr>
          </a:p>
        </p:txBody>
      </p:sp>
      <p:sp>
        <p:nvSpPr>
          <p:cNvPr id="12" name="모서리가 둥근 직사각형 78">
            <a:extLst>
              <a:ext uri="{FF2B5EF4-FFF2-40B4-BE49-F238E27FC236}">
                <a16:creationId xmlns:a16="http://schemas.microsoft.com/office/drawing/2014/main" id="{C37D9D34-70E6-4F17-8ABF-8893D847408C}"/>
              </a:ext>
            </a:extLst>
          </p:cNvPr>
          <p:cNvSpPr/>
          <p:nvPr/>
        </p:nvSpPr>
        <p:spPr>
          <a:xfrm>
            <a:off x="563908" y="4826973"/>
            <a:ext cx="4008094" cy="43964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79">
            <a:extLst>
              <a:ext uri="{FF2B5EF4-FFF2-40B4-BE49-F238E27FC236}">
                <a16:creationId xmlns:a16="http://schemas.microsoft.com/office/drawing/2014/main" id="{FF1FF0B1-52E1-454F-8C91-1E1EEEFD07ED}"/>
              </a:ext>
            </a:extLst>
          </p:cNvPr>
          <p:cNvSpPr/>
          <p:nvPr/>
        </p:nvSpPr>
        <p:spPr>
          <a:xfrm>
            <a:off x="563908" y="5356126"/>
            <a:ext cx="4008094" cy="43964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81">
            <a:extLst>
              <a:ext uri="{FF2B5EF4-FFF2-40B4-BE49-F238E27FC236}">
                <a16:creationId xmlns:a16="http://schemas.microsoft.com/office/drawing/2014/main" id="{E263259A-5A09-4DB2-937C-7713D1AB55AD}"/>
              </a:ext>
            </a:extLst>
          </p:cNvPr>
          <p:cNvSpPr/>
          <p:nvPr/>
        </p:nvSpPr>
        <p:spPr>
          <a:xfrm>
            <a:off x="563908" y="5885280"/>
            <a:ext cx="4008094" cy="43964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76">
            <a:extLst>
              <a:ext uri="{FF2B5EF4-FFF2-40B4-BE49-F238E27FC236}">
                <a16:creationId xmlns:a16="http://schemas.microsoft.com/office/drawing/2014/main" id="{A1848D17-1CF1-4F90-B2DF-704712055F33}"/>
              </a:ext>
            </a:extLst>
          </p:cNvPr>
          <p:cNvSpPr/>
          <p:nvPr/>
        </p:nvSpPr>
        <p:spPr>
          <a:xfrm>
            <a:off x="5378812" y="3936987"/>
            <a:ext cx="3045616" cy="9465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77">
            <a:extLst>
              <a:ext uri="{FF2B5EF4-FFF2-40B4-BE49-F238E27FC236}">
                <a16:creationId xmlns:a16="http://schemas.microsoft.com/office/drawing/2014/main" id="{A2651BFA-E140-4C97-9815-01BC83227973}"/>
              </a:ext>
            </a:extLst>
          </p:cNvPr>
          <p:cNvSpPr/>
          <p:nvPr/>
        </p:nvSpPr>
        <p:spPr>
          <a:xfrm>
            <a:off x="5378812" y="5064005"/>
            <a:ext cx="3045616" cy="9465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">
            <a:extLst>
              <a:ext uri="{FF2B5EF4-FFF2-40B4-BE49-F238E27FC236}">
                <a16:creationId xmlns:a16="http://schemas.microsoft.com/office/drawing/2014/main" id="{5ABC108F-834C-402A-B178-BD19BE409A01}"/>
              </a:ext>
            </a:extLst>
          </p:cNvPr>
          <p:cNvSpPr/>
          <p:nvPr/>
        </p:nvSpPr>
        <p:spPr>
          <a:xfrm>
            <a:off x="5378812" y="2825111"/>
            <a:ext cx="3045616" cy="9465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21">
            <a:extLst>
              <a:ext uri="{FF2B5EF4-FFF2-40B4-BE49-F238E27FC236}">
                <a16:creationId xmlns:a16="http://schemas.microsoft.com/office/drawing/2014/main" id="{280285CA-FBB3-429A-9565-553314890197}"/>
              </a:ext>
            </a:extLst>
          </p:cNvPr>
          <p:cNvSpPr/>
          <p:nvPr/>
        </p:nvSpPr>
        <p:spPr>
          <a:xfrm>
            <a:off x="1314524" y="2166405"/>
            <a:ext cx="2681518" cy="29240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8575"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36000" rIns="36000" rtlCol="0" anchor="ctr"/>
          <a:lstStyle/>
          <a:p>
            <a:pPr algn="ctr"/>
            <a:r>
              <a:rPr lang="ko-KR" altLang="en-US" sz="12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대기업 고객사 점유율 </a:t>
            </a:r>
            <a:r>
              <a:rPr lang="en-US" altLang="ko-KR" sz="12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12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CF31110-6DF7-4412-8D3F-39621AF48DA7}"/>
              </a:ext>
            </a:extLst>
          </p:cNvPr>
          <p:cNvGrpSpPr/>
          <p:nvPr/>
        </p:nvGrpSpPr>
        <p:grpSpPr>
          <a:xfrm>
            <a:off x="245591" y="2663608"/>
            <a:ext cx="1968607" cy="1407384"/>
            <a:chOff x="529550" y="2539056"/>
            <a:chExt cx="1968607" cy="140738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62C876-B79A-461E-94FE-768F66BB4758}"/>
                </a:ext>
              </a:extLst>
            </p:cNvPr>
            <p:cNvSpPr txBox="1"/>
            <p:nvPr/>
          </p:nvSpPr>
          <p:spPr>
            <a:xfrm>
              <a:off x="1637864" y="2604783"/>
              <a:ext cx="86029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</a:lstStyle>
            <a:p>
              <a:pPr algn="ctr" defTabSz="961945" fontAlgn="base">
                <a:spcBef>
                  <a:spcPct val="0"/>
                </a:spcBef>
                <a:spcAft>
                  <a:spcPct val="0"/>
                </a:spcAft>
                <a:defRPr kumimoji="1" b="0" i="0" normalizeH="0" noProof="0">
                  <a:uLnTx/>
                  <a:uFillTx/>
                  <a:latin typeface="굴림" charset="-127"/>
                  <a:ea typeface="굴림" charset="-127"/>
                  <a:cs typeface="+mn-cs"/>
                </a:defRPr>
              </a:pPr>
              <a:r>
                <a:rPr kumimoji="1" lang="ko-KR" altLang="en-US" sz="9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고객사</a:t>
              </a:r>
              <a:endParaRPr kumimoji="1" lang="en-US" altLang="ko-KR" sz="9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 defTabSz="961945" fontAlgn="base">
                <a:spcBef>
                  <a:spcPct val="0"/>
                </a:spcBef>
                <a:spcAft>
                  <a:spcPct val="0"/>
                </a:spcAft>
                <a:defRPr kumimoji="1" b="0" i="0" normalizeH="0" noProof="0">
                  <a:uLnTx/>
                  <a:uFillTx/>
                  <a:latin typeface="굴림" charset="-127"/>
                  <a:ea typeface="굴림" charset="-127"/>
                  <a:cs typeface="+mn-cs"/>
                </a:defRPr>
              </a:pPr>
              <a:r>
                <a:rPr kumimoji="1" lang="en-US" altLang="ko-KR" sz="12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1,757</a:t>
              </a:r>
              <a:r>
                <a:rPr kumimoji="1" lang="ko-KR" altLang="en-US" sz="12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 </a:t>
              </a:r>
            </a:p>
          </p:txBody>
        </p:sp>
        <p:graphicFrame>
          <p:nvGraphicFramePr>
            <p:cNvPr id="21" name="차트 20">
              <a:extLst>
                <a:ext uri="{FF2B5EF4-FFF2-40B4-BE49-F238E27FC236}">
                  <a16:creationId xmlns:a16="http://schemas.microsoft.com/office/drawing/2014/main" id="{B20983DF-8D51-4AAF-A1A5-9D91C087AF01}"/>
                </a:ext>
              </a:extLst>
            </p:cNvPr>
            <p:cNvGraphicFramePr/>
            <p:nvPr/>
          </p:nvGraphicFramePr>
          <p:xfrm>
            <a:off x="529550" y="2539056"/>
            <a:ext cx="1508447" cy="14073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D8FD0C4-4B73-4784-8E34-19FA41D669EE}"/>
                </a:ext>
              </a:extLst>
            </p:cNvPr>
            <p:cNvSpPr txBox="1"/>
            <p:nvPr/>
          </p:nvSpPr>
          <p:spPr>
            <a:xfrm>
              <a:off x="847932" y="3042693"/>
              <a:ext cx="84729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</a:lstStyle>
            <a:p>
              <a:pPr algn="ctr" defTabSz="961945" fontAlgn="base">
                <a:spcBef>
                  <a:spcPct val="0"/>
                </a:spcBef>
                <a:spcAft>
                  <a:spcPct val="0"/>
                </a:spcAft>
                <a:defRPr kumimoji="1" b="0" i="0" normalizeH="0" noProof="0">
                  <a:uLnTx/>
                  <a:uFillTx/>
                  <a:latin typeface="굴림" charset="-127"/>
                  <a:ea typeface="굴림" charset="-127"/>
                  <a:cs typeface="+mn-cs"/>
                </a:defRPr>
              </a:pPr>
              <a:r>
                <a:rPr kumimoji="1" lang="ko-KR" altLang="en-US" sz="800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대기업</a:t>
              </a:r>
              <a:endParaRPr kumimoji="1" lang="en-US" altLang="ko-KR" sz="80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 defTabSz="961945" fontAlgn="base">
                <a:spcBef>
                  <a:spcPct val="0"/>
                </a:spcBef>
                <a:spcAft>
                  <a:spcPct val="0"/>
                </a:spcAft>
                <a:defRPr kumimoji="1" b="0" i="0" normalizeH="0" noProof="0">
                  <a:uLnTx/>
                  <a:uFillTx/>
                  <a:latin typeface="굴림" charset="-127"/>
                  <a:ea typeface="굴림" charset="-127"/>
                  <a:cs typeface="+mn-cs"/>
                </a:defRPr>
              </a:pPr>
              <a:r>
                <a:rPr kumimoji="1" lang="en-US" altLang="ko-KR" sz="11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3,524</a:t>
              </a:r>
              <a:r>
                <a:rPr kumimoji="1" lang="ko-KR" altLang="en-US" sz="11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0AD74FD-AF22-4655-9190-9A24841EA8E5}"/>
                </a:ext>
              </a:extLst>
            </p:cNvPr>
            <p:cNvSpPr txBox="1"/>
            <p:nvPr/>
          </p:nvSpPr>
          <p:spPr>
            <a:xfrm>
              <a:off x="1214235" y="3424515"/>
              <a:ext cx="627883" cy="300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</a:lstStyle>
            <a:p>
              <a:pPr algn="ctr" defTabSz="96194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kumimoji="1" sz="1800" b="0" i="0" u="none" strike="noStrike" kern="1200" normalizeH="0" baseline="0" noProof="0">
                  <a:solidFill>
                    <a:schemeClr val="lt1"/>
                  </a:solidFill>
                  <a:uLnTx/>
                  <a:uFillTx/>
                  <a:latin typeface="+mn-lt"/>
                  <a:ea typeface="+mn-ea"/>
                  <a:cs typeface="+mn-cs"/>
                </a:defRPr>
              </a:pPr>
              <a:r>
                <a:rPr kumimoji="1" lang="en-US" altLang="ko-KR" sz="1000" b="1">
                  <a:ln>
                    <a:solidFill>
                      <a:schemeClr val="tx2">
                        <a:lumMod val="60000"/>
                        <a:lumOff val="4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50%</a:t>
              </a:r>
              <a:endParaRPr lang="ko-KR" altLang="en-US" sz="10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pic>
        <p:nvPicPr>
          <p:cNvPr id="24" name="그림 23" descr="그리기이(가) 표시된 사진&#10;&#10;자동 생성된 설명">
            <a:extLst>
              <a:ext uri="{FF2B5EF4-FFF2-40B4-BE49-F238E27FC236}">
                <a16:creationId xmlns:a16="http://schemas.microsoft.com/office/drawing/2014/main" id="{675CC407-FCD6-43A2-A4D6-A178A0BEC1C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874" y="2674591"/>
            <a:ext cx="698398" cy="419039"/>
          </a:xfrm>
          <a:prstGeom prst="rect">
            <a:avLst/>
          </a:prstGeom>
        </p:spPr>
      </p:pic>
      <p:pic>
        <p:nvPicPr>
          <p:cNvPr id="25" name="그림 24" descr="그리기이(가) 표시된 사진&#10;&#10;자동 생성된 설명">
            <a:extLst>
              <a:ext uri="{FF2B5EF4-FFF2-40B4-BE49-F238E27FC236}">
                <a16:creationId xmlns:a16="http://schemas.microsoft.com/office/drawing/2014/main" id="{49E0148D-FE0D-4A17-A215-50C6C35EF4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505" y="2683774"/>
            <a:ext cx="929586" cy="379968"/>
          </a:xfrm>
          <a:prstGeom prst="rect">
            <a:avLst/>
          </a:prstGeom>
        </p:spPr>
      </p:pic>
      <p:pic>
        <p:nvPicPr>
          <p:cNvPr id="26" name="그림 25" descr="그리기이(가) 표시된 사진&#10;&#10;자동 생성된 설명">
            <a:extLst>
              <a:ext uri="{FF2B5EF4-FFF2-40B4-BE49-F238E27FC236}">
                <a16:creationId xmlns:a16="http://schemas.microsoft.com/office/drawing/2014/main" id="{12EE2277-EC7E-48C6-9346-E94D1F01AE3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612" y="3158409"/>
            <a:ext cx="365760" cy="36576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6ECF8FEC-985E-42DB-AC4E-1B2B3712CA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90" y="3011157"/>
            <a:ext cx="667216" cy="667216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CD9F5212-BA75-483F-BC32-B3D529CE16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171" y="3563688"/>
            <a:ext cx="477805" cy="477805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C249D81E-FC9C-4DDE-B3F0-774F5018A88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750" y="3209231"/>
            <a:ext cx="946646" cy="346275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B867CFF7-821D-4457-92CD-C5286C9454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051" y="2729042"/>
            <a:ext cx="606560" cy="26536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7D8A8FB-5C1D-4A97-B2C6-2ABCB49D8346}"/>
              </a:ext>
            </a:extLst>
          </p:cNvPr>
          <p:cNvSpPr txBox="1"/>
          <p:nvPr/>
        </p:nvSpPr>
        <p:spPr>
          <a:xfrm rot="10800000">
            <a:off x="3241613" y="3891788"/>
            <a:ext cx="403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altLang="ko-KR" sz="24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…</a:t>
            </a:r>
            <a:endParaRPr lang="ko-KR" altLang="en-US" sz="24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36B81BFD-AC3D-4CB0-B98D-ABB7CDD757D7}"/>
              </a:ext>
            </a:extLst>
          </p:cNvPr>
          <p:cNvCxnSpPr/>
          <p:nvPr/>
        </p:nvCxnSpPr>
        <p:spPr>
          <a:xfrm>
            <a:off x="563908" y="4275793"/>
            <a:ext cx="440413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모서리가 둥근 직사각형 21">
            <a:extLst>
              <a:ext uri="{FF2B5EF4-FFF2-40B4-BE49-F238E27FC236}">
                <a16:creationId xmlns:a16="http://schemas.microsoft.com/office/drawing/2014/main" id="{60F76B54-29B4-4C46-BDD5-C7ED783C9E12}"/>
              </a:ext>
            </a:extLst>
          </p:cNvPr>
          <p:cNvSpPr/>
          <p:nvPr/>
        </p:nvSpPr>
        <p:spPr>
          <a:xfrm>
            <a:off x="1314525" y="4424782"/>
            <a:ext cx="2681517" cy="292403"/>
          </a:xfrm>
          <a:prstGeom prst="roundRect">
            <a:avLst>
              <a:gd name="adj" fmla="val 50000"/>
            </a:avLst>
          </a:prstGeom>
          <a:solidFill>
            <a:srgbClr val="2690C7"/>
          </a:solidFill>
          <a:ln w="28575"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36000" rIns="36000" rtlCol="0" anchor="ctr"/>
          <a:lstStyle/>
          <a:p>
            <a:pPr algn="ctr"/>
            <a:r>
              <a:rPr lang="ko-KR" altLang="en-US" sz="12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안정적 성장 가능한 </a:t>
            </a:r>
            <a:r>
              <a:rPr lang="en-US" altLang="ko-KR" sz="12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DRM</a:t>
            </a:r>
            <a:endParaRPr lang="ko-KR" altLang="en-US" sz="12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F7D0204-2A65-44AB-8A4B-296D347CC48A}"/>
              </a:ext>
            </a:extLst>
          </p:cNvPr>
          <p:cNvSpPr txBox="1"/>
          <p:nvPr/>
        </p:nvSpPr>
        <p:spPr>
          <a:xfrm>
            <a:off x="1171179" y="4923924"/>
            <a:ext cx="3518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업무 시스템 도입 → 새로운 </a:t>
            </a:r>
            <a:r>
              <a:rPr lang="en-US" altLang="ko-KR" sz="1200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DRM </a:t>
            </a:r>
            <a:r>
              <a:rPr lang="ko-KR" altLang="en-US" sz="1200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솔루션 필요 </a:t>
            </a:r>
            <a:endParaRPr lang="en-US" altLang="ko-KR" sz="1200" spc="-5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19457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EF8B2F-44D0-467A-9795-FABECFC93F38}"/>
              </a:ext>
            </a:extLst>
          </p:cNvPr>
          <p:cNvSpPr txBox="1"/>
          <p:nvPr/>
        </p:nvSpPr>
        <p:spPr>
          <a:xfrm>
            <a:off x="1399217" y="5459952"/>
            <a:ext cx="3062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보안 인프라 구축을 위한 제품 필요   </a:t>
            </a:r>
            <a:endParaRPr lang="en-US" altLang="ko-KR" sz="1200" spc="-5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19457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DE4BA9F-8EB2-4388-8208-56D67C5413F0}"/>
              </a:ext>
            </a:extLst>
          </p:cNvPr>
          <p:cNvSpPr txBox="1"/>
          <p:nvPr/>
        </p:nvSpPr>
        <p:spPr>
          <a:xfrm>
            <a:off x="1153927" y="5969449"/>
            <a:ext cx="3518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다수 업무 프로그램 보안 지원 </a:t>
            </a:r>
            <a:r>
              <a:rPr lang="ko-KR" altLang="en-US" sz="1200" spc="-5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94574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→ 보안구축 비용 절감</a:t>
            </a:r>
            <a:endParaRPr lang="en-US" altLang="ko-KR" sz="1200" spc="-50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19457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7" name="모서리가 둥근 직사각형 21">
            <a:extLst>
              <a:ext uri="{FF2B5EF4-FFF2-40B4-BE49-F238E27FC236}">
                <a16:creationId xmlns:a16="http://schemas.microsoft.com/office/drawing/2014/main" id="{090ECE2C-F662-461C-8140-95B4A43F01EB}"/>
              </a:ext>
            </a:extLst>
          </p:cNvPr>
          <p:cNvSpPr/>
          <p:nvPr/>
        </p:nvSpPr>
        <p:spPr>
          <a:xfrm>
            <a:off x="5549496" y="2245633"/>
            <a:ext cx="2648397" cy="3075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36000" rIns="36000" rtlCol="0" anchor="ctr"/>
          <a:lstStyle/>
          <a:p>
            <a:pPr algn="ctr"/>
            <a:r>
              <a:rPr lang="ko-KR" altLang="en-US" sz="12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폭발적 성장 가능한 클라우드 </a:t>
            </a:r>
            <a:r>
              <a:rPr lang="en-US" altLang="ko-KR" sz="12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DRM</a:t>
            </a:r>
            <a:endParaRPr lang="ko-KR" altLang="en-US" sz="12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A5AAF5B-FB75-4807-94DB-CC551B482AD6}"/>
              </a:ext>
            </a:extLst>
          </p:cNvPr>
          <p:cNvSpPr txBox="1"/>
          <p:nvPr/>
        </p:nvSpPr>
        <p:spPr>
          <a:xfrm>
            <a:off x="6587995" y="3047698"/>
            <a:ext cx="1582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코로나</a:t>
            </a:r>
            <a:r>
              <a:rPr lang="en-US" altLang="ko-KR" sz="14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19</a:t>
            </a:r>
            <a:r>
              <a:rPr lang="ko-KR" altLang="en-US" sz="14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로 인한 </a:t>
            </a:r>
            <a:br>
              <a:rPr lang="en-US" altLang="ko-KR" sz="14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14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클라우드 투자 증가</a:t>
            </a:r>
            <a:endParaRPr lang="en-US" altLang="ko-KR" sz="14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732C68-D493-4F01-9A59-61BFAD70BE20}"/>
              </a:ext>
            </a:extLst>
          </p:cNvPr>
          <p:cNvSpPr txBox="1"/>
          <p:nvPr/>
        </p:nvSpPr>
        <p:spPr>
          <a:xfrm>
            <a:off x="6461360" y="4148637"/>
            <a:ext cx="18357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환경 다변화에 따른 </a:t>
            </a:r>
            <a:endParaRPr lang="en-US" altLang="ko-KR" sz="14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4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기업 인프라 구축 필요 </a:t>
            </a:r>
            <a:endParaRPr lang="en-US" altLang="ko-KR" sz="14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8C2725B-6810-499D-9F78-BD7B467BA1F3}"/>
              </a:ext>
            </a:extLst>
          </p:cNvPr>
          <p:cNvSpPr txBox="1"/>
          <p:nvPr/>
        </p:nvSpPr>
        <p:spPr>
          <a:xfrm>
            <a:off x="6190736" y="5262882"/>
            <a:ext cx="2377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멀티 클라우드 </a:t>
            </a:r>
            <a:endParaRPr lang="en-US" altLang="ko-KR" sz="14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400" b="1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2690C7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 증가</a:t>
            </a:r>
            <a:endParaRPr lang="en-US" altLang="ko-KR" sz="1400" b="1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  <a:solidFill>
                <a:srgbClr val="2690C7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98A5DFE3-F46E-40E3-A274-13D7DCC9EA48}"/>
              </a:ext>
            </a:extLst>
          </p:cNvPr>
          <p:cNvSpPr/>
          <p:nvPr/>
        </p:nvSpPr>
        <p:spPr>
          <a:xfrm>
            <a:off x="5605950" y="2943310"/>
            <a:ext cx="731997" cy="731997"/>
          </a:xfrm>
          <a:prstGeom prst="ellipse">
            <a:avLst/>
          </a:prstGeom>
          <a:solidFill>
            <a:schemeClr val="bg1"/>
          </a:solidFill>
          <a:ln>
            <a:solidFill>
              <a:srgbClr val="9AC1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E2661755-9E32-4B44-8DC1-35C13F07441E}"/>
              </a:ext>
            </a:extLst>
          </p:cNvPr>
          <p:cNvSpPr/>
          <p:nvPr/>
        </p:nvSpPr>
        <p:spPr>
          <a:xfrm>
            <a:off x="5605950" y="4044249"/>
            <a:ext cx="731997" cy="731997"/>
          </a:xfrm>
          <a:prstGeom prst="ellipse">
            <a:avLst/>
          </a:prstGeom>
          <a:solidFill>
            <a:schemeClr val="bg1"/>
          </a:solidFill>
          <a:ln>
            <a:solidFill>
              <a:srgbClr val="9AC1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8CAAF668-D158-46A0-8C80-2189201F35AB}"/>
              </a:ext>
            </a:extLst>
          </p:cNvPr>
          <p:cNvSpPr/>
          <p:nvPr/>
        </p:nvSpPr>
        <p:spPr>
          <a:xfrm>
            <a:off x="5605950" y="5166267"/>
            <a:ext cx="731997" cy="731997"/>
          </a:xfrm>
          <a:prstGeom prst="ellipse">
            <a:avLst/>
          </a:prstGeom>
          <a:solidFill>
            <a:schemeClr val="bg1"/>
          </a:solidFill>
          <a:ln>
            <a:solidFill>
              <a:srgbClr val="9AC1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2">
                    <a:lumMod val="60000"/>
                    <a:lumOff val="40000"/>
                    <a:alpha val="0"/>
                  </a:schemeClr>
                </a:solidFill>
              </a:ln>
            </a:endParaRP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B59FCAC3-C22F-4D10-A801-91B3902D5BF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72" b="28083"/>
          <a:stretch>
            <a:fillRect/>
          </a:stretch>
        </p:blipFill>
        <p:spPr>
          <a:xfrm>
            <a:off x="2912964" y="3713393"/>
            <a:ext cx="935361" cy="178395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D9500B6A-8DE1-4982-89E7-E9FB2CE352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89" b="33838"/>
          <a:stretch>
            <a:fillRect/>
          </a:stretch>
        </p:blipFill>
        <p:spPr>
          <a:xfrm>
            <a:off x="3843545" y="3632778"/>
            <a:ext cx="979506" cy="339624"/>
          </a:xfrm>
          <a:prstGeom prst="rect">
            <a:avLst/>
          </a:prstGeom>
        </p:spPr>
      </p:pic>
      <p:pic>
        <p:nvPicPr>
          <p:cNvPr id="46" name="Picture 2" descr="C:\Users\Administrator\Desktop\virus.png">
            <a:extLst>
              <a:ext uri="{FF2B5EF4-FFF2-40B4-BE49-F238E27FC236}">
                <a16:creationId xmlns:a16="http://schemas.microsoft.com/office/drawing/2014/main" id="{9144E30A-C559-475D-8053-0B1C8938B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9648" y="3072235"/>
            <a:ext cx="484598" cy="48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C:\Users\Administrator\Desktop\company.png">
            <a:extLst>
              <a:ext uri="{FF2B5EF4-FFF2-40B4-BE49-F238E27FC236}">
                <a16:creationId xmlns:a16="http://schemas.microsoft.com/office/drawing/2014/main" id="{4CB612DB-0FC5-4F97-ABDA-865B490E2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9649" y="4167947"/>
            <a:ext cx="484598" cy="48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C:\Users\Administrator\Desktop\cloud-server.png">
            <a:extLst>
              <a:ext uri="{FF2B5EF4-FFF2-40B4-BE49-F238E27FC236}">
                <a16:creationId xmlns:a16="http://schemas.microsoft.com/office/drawing/2014/main" id="{189F6E2F-305D-4128-9A86-E962C0F1A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9649" y="5282193"/>
            <a:ext cx="484598" cy="48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5" descr="C:\Users\Administrator\Desktop\work.png">
            <a:extLst>
              <a:ext uri="{FF2B5EF4-FFF2-40B4-BE49-F238E27FC236}">
                <a16:creationId xmlns:a16="http://schemas.microsoft.com/office/drawing/2014/main" id="{F1560241-F954-4017-854B-D85E53D91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7491" y="4774102"/>
            <a:ext cx="463952" cy="46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C:\Users\Administrator\Desktop\security.png">
            <a:extLst>
              <a:ext uri="{FF2B5EF4-FFF2-40B4-BE49-F238E27FC236}">
                <a16:creationId xmlns:a16="http://schemas.microsoft.com/office/drawing/2014/main" id="{FAFBB848-AF72-43F8-B8C0-60FAF234B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1652" y="5388239"/>
            <a:ext cx="455704" cy="45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7" descr="C:\Users\Administrator\Desktop\payment.png">
            <a:extLst>
              <a:ext uri="{FF2B5EF4-FFF2-40B4-BE49-F238E27FC236}">
                <a16:creationId xmlns:a16="http://schemas.microsoft.com/office/drawing/2014/main" id="{35931EA3-D379-4C8E-9557-08B4245A6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7826" y="5922853"/>
            <a:ext cx="453353" cy="45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28733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304478" y="518737"/>
            <a:ext cx="7723906" cy="707886"/>
            <a:chOff x="304478" y="518737"/>
            <a:chExt cx="7723906" cy="707886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5ECC03C8-8AED-4484-B390-B552DF16BC2D}"/>
                </a:ext>
              </a:extLst>
            </p:cNvPr>
            <p:cNvGrpSpPr/>
            <p:nvPr/>
          </p:nvGrpSpPr>
          <p:grpSpPr>
            <a:xfrm>
              <a:off x="304478" y="518737"/>
              <a:ext cx="7723906" cy="707886"/>
              <a:chOff x="323528" y="425846"/>
              <a:chExt cx="7723906" cy="70788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E0733E1-9279-451B-9FA3-C333A18BC0DF}"/>
                  </a:ext>
                </a:extLst>
              </p:cNvPr>
              <p:cNvSpPr txBox="1"/>
              <p:nvPr/>
            </p:nvSpPr>
            <p:spPr bwMode="auto">
              <a:xfrm>
                <a:off x="963154" y="575630"/>
                <a:ext cx="7084280" cy="4637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12700" lvl="0">
                  <a:lnSpc>
                    <a:spcPts val="3075"/>
                  </a:lnSpc>
                  <a:defRPr/>
                </a:pPr>
                <a:r>
                  <a:rPr lang="ko-KR" altLang="en-US" sz="2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주요 고객사</a:t>
                </a:r>
                <a:endParaRPr lang="en-US" altLang="ko-KR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D39A5FAA-770B-4B61-B3EE-569F7990BB75}"/>
                  </a:ext>
                </a:extLst>
              </p:cNvPr>
              <p:cNvSpPr/>
              <p:nvPr/>
            </p:nvSpPr>
            <p:spPr>
              <a:xfrm>
                <a:off x="323528" y="425846"/>
                <a:ext cx="9169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ko-KR" sz="4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690C7"/>
                    </a:solidFill>
                    <a:latin typeface="나눔스퀘어 Light" panose="020B0600000101010101" pitchFamily="50" charset="-127"/>
                    <a:ea typeface="나눔스퀘어 Light" panose="020B0600000101010101" pitchFamily="50" charset="-127"/>
                  </a:rPr>
                  <a:t>05</a:t>
                </a:r>
                <a:endParaRPr kumimoji="0" lang="ko-KR" altLang="en-US" sz="4000" i="0" u="none" strike="noStrike" kern="1200" cap="none" spc="0" normalizeH="0" baseline="0" noProof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690C7"/>
                  </a:solidFill>
                  <a:effectLst/>
                  <a:uLnTx/>
                  <a:uFillTx/>
                  <a:latin typeface="나눔스퀘어 Light" panose="020B0600000101010101" pitchFamily="50" charset="-127"/>
                  <a:ea typeface="나눔스퀘어 Light" panose="020B0600000101010101" pitchFamily="50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0733E1-9279-451B-9FA3-C333A18BC0DF}"/>
                </a:ext>
              </a:extLst>
            </p:cNvPr>
            <p:cNvSpPr txBox="1"/>
            <p:nvPr/>
          </p:nvSpPr>
          <p:spPr bwMode="auto">
            <a:xfrm>
              <a:off x="969504" y="611648"/>
              <a:ext cx="4320480" cy="2176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90000" tIns="46800" rIns="90000" bIns="46800" rtlCol="0">
              <a:spAutoFit/>
            </a:bodyPr>
            <a:lstStyle/>
            <a:p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Customer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1D9052C-E577-41D2-ADDA-04F771243756}"/>
              </a:ext>
            </a:extLst>
          </p:cNvPr>
          <p:cNvSpPr txBox="1"/>
          <p:nvPr/>
        </p:nvSpPr>
        <p:spPr>
          <a:xfrm>
            <a:off x="395289" y="1429759"/>
            <a:ext cx="8353426" cy="3070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>
              <a:lnSpc>
                <a:spcPts val="2600"/>
              </a:lnSpc>
              <a:defRPr/>
            </a:pP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지속 성장 중인 </a:t>
            </a:r>
            <a:r>
              <a:rPr lang="en-US" altLang="ko-KR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DRM</a:t>
            </a:r>
            <a:r>
              <a:rPr lang="ko-KR" altLang="en-US" sz="1600" b="1" dirty="0">
                <a:ln>
                  <a:solidFill>
                    <a:schemeClr val="tx2">
                      <a:lumMod val="60000"/>
                      <a:lumOff val="40000"/>
                      <a:alpha val="0"/>
                    </a:schemeClr>
                  </a:solidFill>
                </a:ln>
                <a:latin typeface="나눔스퀘어" panose="020B0600000101010101" pitchFamily="50" charset="-127"/>
                <a:ea typeface="나눔스퀘어" panose="020B0600000101010101" pitchFamily="50" charset="-127"/>
              </a:rPr>
              <a:t>을 기반으로 급성장 추세인 클라우드 시장 진출 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452262D-95C1-4523-B280-8126A53BC3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78" y="1955598"/>
            <a:ext cx="2718001" cy="2136572"/>
          </a:xfrm>
          <a:prstGeom prst="rect">
            <a:avLst/>
          </a:prstGeom>
        </p:spPr>
      </p:pic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7A178A53-8E70-47BC-BE2D-D231C4D7C1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67"/>
          <a:stretch/>
        </p:blipFill>
        <p:spPr>
          <a:xfrm>
            <a:off x="6300192" y="1956787"/>
            <a:ext cx="2361029" cy="3380425"/>
          </a:xfrm>
          <a:prstGeom prst="rect">
            <a:avLst/>
          </a:prstGeom>
        </p:spPr>
      </p:pic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D37B0A83-1DEC-419A-91C5-D80C5DEB43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999" y="1956147"/>
            <a:ext cx="2718001" cy="272844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0BE53B4-72D8-462A-B3AA-D80300551D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22"/>
          <a:stretch/>
        </p:blipFill>
        <p:spPr>
          <a:xfrm>
            <a:off x="6304415" y="5428241"/>
            <a:ext cx="2542591" cy="64207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0055697-83FF-41FC-B0E2-4A341E379D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71" y="4184693"/>
            <a:ext cx="2361030" cy="205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8961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2.0.50727.8813"/>
  <p:tag name="AS_OS" val="Microsoft Windows NT 6.2.9200.0"/>
  <p:tag name="AS_RELEASE_DATE" val="2019.10.14"/>
  <p:tag name="AS_TITLE" val="Aspose.Slides for .NET 2.0"/>
  <p:tag name="AS_VERSION" val="19.10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56061</TotalTime>
  <Words>1439</Words>
  <Application>Microsoft Office PowerPoint</Application>
  <PresentationFormat>화면 슬라이드 쇼(4:3)</PresentationFormat>
  <Paragraphs>358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5" baseType="lpstr">
      <vt:lpstr>나눔스퀘어 ExtraBold</vt:lpstr>
      <vt:lpstr>맑은 고딕</vt:lpstr>
      <vt:lpstr>나눔스퀘어</vt:lpstr>
      <vt:lpstr>나눔고딕</vt:lpstr>
      <vt:lpstr>Segoe UI</vt:lpstr>
      <vt:lpstr>Arial</vt:lpstr>
      <vt:lpstr>나눔스퀘어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Cowintech</dc:creator>
  <cp:lastModifiedBy>Oh JungHun</cp:lastModifiedBy>
  <cp:revision>3511</cp:revision>
  <cp:lastPrinted>2020-09-18T04:56:25Z</cp:lastPrinted>
  <dcterms:created xsi:type="dcterms:W3CDTF">2017-05-29T10:31:27Z</dcterms:created>
  <dcterms:modified xsi:type="dcterms:W3CDTF">2020-09-22T01:16:11Z</dcterms:modified>
</cp:coreProperties>
</file>